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av" ContentType="audio/x-wav"/>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autoCompressPictures="0">
  <p:sldMasterIdLst>
    <p:sldMasterId id="2147483697" r:id="rId1"/>
  </p:sldMasterIdLst>
  <p:notesMasterIdLst>
    <p:notesMasterId r:id="rId30"/>
  </p:notesMasterIdLst>
  <p:sldIdLst>
    <p:sldId id="256" r:id="rId2"/>
    <p:sldId id="269" r:id="rId3"/>
    <p:sldId id="294" r:id="rId4"/>
    <p:sldId id="267" r:id="rId5"/>
    <p:sldId id="268" r:id="rId6"/>
    <p:sldId id="290" r:id="rId7"/>
    <p:sldId id="264" r:id="rId8"/>
    <p:sldId id="262" r:id="rId9"/>
    <p:sldId id="280" r:id="rId10"/>
    <p:sldId id="287" r:id="rId11"/>
    <p:sldId id="288" r:id="rId12"/>
    <p:sldId id="265" r:id="rId13"/>
    <p:sldId id="272" r:id="rId14"/>
    <p:sldId id="273" r:id="rId15"/>
    <p:sldId id="282" r:id="rId16"/>
    <p:sldId id="286" r:id="rId17"/>
    <p:sldId id="293" r:id="rId18"/>
    <p:sldId id="283" r:id="rId19"/>
    <p:sldId id="284" r:id="rId20"/>
    <p:sldId id="285" r:id="rId21"/>
    <p:sldId id="274" r:id="rId22"/>
    <p:sldId id="277" r:id="rId23"/>
    <p:sldId id="278" r:id="rId24"/>
    <p:sldId id="275" r:id="rId25"/>
    <p:sldId id="276" r:id="rId26"/>
    <p:sldId id="291" r:id="rId27"/>
    <p:sldId id="281" r:id="rId28"/>
    <p:sldId id="292" r:id="rId2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8704" autoAdjust="0"/>
    <p:restoredTop sz="55811" autoAdjust="0"/>
  </p:normalViewPr>
  <p:slideViewPr>
    <p:cSldViewPr snapToGrid="0">
      <p:cViewPr varScale="1">
        <p:scale>
          <a:sx n="43" d="100"/>
          <a:sy n="43" d="100"/>
        </p:scale>
        <p:origin x="1800" y="54"/>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59A4BFB-AB07-41AB-8DC6-D5433FC1209F}" type="doc">
      <dgm:prSet loTypeId="urn:microsoft.com/office/officeart/2005/8/layout/hierarchy1" loCatId="hierarchy" qsTypeId="urn:microsoft.com/office/officeart/2005/8/quickstyle/simple1" qsCatId="simple" csTypeId="urn:microsoft.com/office/officeart/2005/8/colors/accent1_2" csCatId="accent1" phldr="1"/>
      <dgm:spPr/>
      <dgm:t>
        <a:bodyPr/>
        <a:lstStyle/>
        <a:p>
          <a:endParaRPr lang="en-US"/>
        </a:p>
      </dgm:t>
    </dgm:pt>
    <dgm:pt modelId="{D24EE626-CAD7-42E2-8670-E836C5128E3B}">
      <dgm:prSet/>
      <dgm:spPr/>
      <dgm:t>
        <a:bodyPr/>
        <a:lstStyle/>
        <a:p>
          <a:r>
            <a:rPr lang="el-GR" dirty="0" smtClean="0">
              <a:solidFill>
                <a:schemeClr val="bg1"/>
              </a:solidFill>
            </a:rPr>
            <a:t>Εργασία στο πλαίσιο των </a:t>
          </a:r>
          <a:r>
            <a:rPr lang="en-US" dirty="0" smtClean="0">
              <a:solidFill>
                <a:schemeClr val="bg1"/>
              </a:solidFill>
            </a:rPr>
            <a:t>CPS</a:t>
          </a:r>
          <a:r>
            <a:rPr lang="el-GR" dirty="0" smtClean="0">
              <a:solidFill>
                <a:schemeClr val="bg1"/>
              </a:solidFill>
            </a:rPr>
            <a:t> </a:t>
          </a:r>
          <a:r>
            <a:rPr lang="el-GR" dirty="0">
              <a:solidFill>
                <a:schemeClr val="bg1"/>
              </a:solidFill>
            </a:rPr>
            <a:t>και </a:t>
          </a:r>
          <a:r>
            <a:rPr lang="el-GR" dirty="0" smtClean="0">
              <a:solidFill>
                <a:schemeClr val="bg1"/>
              </a:solidFill>
            </a:rPr>
            <a:t>των συστημάτων βιομηχανικού </a:t>
          </a:r>
          <a:r>
            <a:rPr lang="el-GR" dirty="0">
              <a:solidFill>
                <a:schemeClr val="bg1"/>
              </a:solidFill>
            </a:rPr>
            <a:t>αυτοματισμού</a:t>
          </a:r>
          <a:endParaRPr lang="en-US" dirty="0">
            <a:solidFill>
              <a:schemeClr val="bg1"/>
            </a:solidFill>
          </a:endParaRPr>
        </a:p>
      </dgm:t>
    </dgm:pt>
    <dgm:pt modelId="{8E659E80-8F02-4092-89D2-20B76142C69A}" type="sibTrans" cxnId="{86647A67-6773-4DED-9305-4E9112CEE027}">
      <dgm:prSet/>
      <dgm:spPr/>
      <dgm:t>
        <a:bodyPr/>
        <a:lstStyle/>
        <a:p>
          <a:endParaRPr lang="en-US"/>
        </a:p>
      </dgm:t>
    </dgm:pt>
    <dgm:pt modelId="{55199D76-C65A-445A-B83B-02D3EFBADB4F}" type="parTrans" cxnId="{86647A67-6773-4DED-9305-4E9112CEE027}">
      <dgm:prSet/>
      <dgm:spPr/>
      <dgm:t>
        <a:bodyPr/>
        <a:lstStyle/>
        <a:p>
          <a:endParaRPr lang="en-US"/>
        </a:p>
      </dgm:t>
    </dgm:pt>
    <dgm:pt modelId="{BD366201-1EA4-4C01-82F0-1455719B3670}">
      <dgm:prSet/>
      <dgm:spPr/>
      <dgm:t>
        <a:bodyPr/>
        <a:lstStyle/>
        <a:p>
          <a:r>
            <a:rPr lang="el-GR" baseline="0" dirty="0" smtClean="0">
              <a:solidFill>
                <a:schemeClr val="bg1"/>
              </a:solidFill>
            </a:rPr>
            <a:t>Μελέτη και εφαρμογή της εξόρυξης διαδικασιών εντός του πλαισίου αυτού</a:t>
          </a:r>
          <a:endParaRPr lang="en-US" dirty="0">
            <a:solidFill>
              <a:schemeClr val="bg1"/>
            </a:solidFill>
          </a:endParaRPr>
        </a:p>
      </dgm:t>
    </dgm:pt>
    <dgm:pt modelId="{2AAF7658-FD9F-429C-B2E5-7EEF0E933EBB}" type="sibTrans" cxnId="{FA854702-9ABD-4CD4-AA64-00A5B086CC58}">
      <dgm:prSet/>
      <dgm:spPr/>
      <dgm:t>
        <a:bodyPr/>
        <a:lstStyle/>
        <a:p>
          <a:endParaRPr lang="el-GR"/>
        </a:p>
      </dgm:t>
    </dgm:pt>
    <dgm:pt modelId="{831A0EB2-5A7B-4710-B127-F9F6D8F14416}" type="parTrans" cxnId="{FA854702-9ABD-4CD4-AA64-00A5B086CC58}">
      <dgm:prSet/>
      <dgm:spPr/>
      <dgm:t>
        <a:bodyPr/>
        <a:lstStyle/>
        <a:p>
          <a:endParaRPr lang="el-GR"/>
        </a:p>
      </dgm:t>
    </dgm:pt>
    <dgm:pt modelId="{9162A468-8D73-4F7D-AA86-B6BBC754DB88}">
      <dgm:prSet/>
      <dgm:spPr/>
      <dgm:t>
        <a:bodyPr/>
        <a:lstStyle/>
        <a:p>
          <a:r>
            <a:rPr lang="el-GR" dirty="0">
              <a:solidFill>
                <a:schemeClr val="bg1"/>
              </a:solidFill>
            </a:rPr>
            <a:t>Ανάλυση και βελτίωση του </a:t>
          </a:r>
          <a:r>
            <a:rPr lang="en-US" dirty="0">
              <a:solidFill>
                <a:schemeClr val="bg1"/>
              </a:solidFill>
            </a:rPr>
            <a:t>LPS </a:t>
          </a:r>
          <a:r>
            <a:rPr lang="el-GR" dirty="0">
              <a:solidFill>
                <a:schemeClr val="bg1"/>
              </a:solidFill>
            </a:rPr>
            <a:t>μέσω </a:t>
          </a:r>
          <a:r>
            <a:rPr lang="el-GR" dirty="0" smtClean="0">
              <a:solidFill>
                <a:schemeClr val="bg1"/>
              </a:solidFill>
            </a:rPr>
            <a:t>της </a:t>
          </a:r>
          <a:r>
            <a:rPr lang="el-GR" smtClean="0">
              <a:solidFill>
                <a:schemeClr val="bg1"/>
              </a:solidFill>
            </a:rPr>
            <a:t>εξόρυξης διαδικασιών</a:t>
          </a:r>
          <a:endParaRPr lang="en-US" dirty="0">
            <a:solidFill>
              <a:schemeClr val="bg1"/>
            </a:solidFill>
          </a:endParaRPr>
        </a:p>
      </dgm:t>
    </dgm:pt>
    <dgm:pt modelId="{19CAF182-DD35-473B-A5C8-6A3A796F586B}" type="parTrans" cxnId="{3BB6A867-1298-47A2-81BD-FDDC23D78090}">
      <dgm:prSet/>
      <dgm:spPr/>
      <dgm:t>
        <a:bodyPr/>
        <a:lstStyle/>
        <a:p>
          <a:endParaRPr lang="el-GR"/>
        </a:p>
      </dgm:t>
    </dgm:pt>
    <dgm:pt modelId="{21D206B7-9A2F-4F1C-9F29-7BBE4618082B}" type="sibTrans" cxnId="{3BB6A867-1298-47A2-81BD-FDDC23D78090}">
      <dgm:prSet/>
      <dgm:spPr/>
      <dgm:t>
        <a:bodyPr/>
        <a:lstStyle/>
        <a:p>
          <a:endParaRPr lang="el-GR"/>
        </a:p>
      </dgm:t>
    </dgm:pt>
    <dgm:pt modelId="{95785D4A-88FD-4A7E-8758-169D5F360FE5}">
      <dgm:prSet/>
      <dgm:spPr/>
      <dgm:t>
        <a:bodyPr/>
        <a:lstStyle/>
        <a:p>
          <a:r>
            <a:rPr lang="el-GR" dirty="0" smtClean="0">
              <a:solidFill>
                <a:schemeClr val="bg1"/>
              </a:solidFill>
            </a:rPr>
            <a:t>Θεμελίωση προτάσεων για τη μελλοντική εξέλιξη και βελτιστοποίηση του </a:t>
          </a:r>
          <a:r>
            <a:rPr lang="en-US" dirty="0" smtClean="0">
              <a:solidFill>
                <a:schemeClr val="bg1"/>
              </a:solidFill>
            </a:rPr>
            <a:t>LPS</a:t>
          </a:r>
          <a:endParaRPr lang="en-US" dirty="0">
            <a:solidFill>
              <a:schemeClr val="bg1"/>
            </a:solidFill>
          </a:endParaRPr>
        </a:p>
      </dgm:t>
    </dgm:pt>
    <dgm:pt modelId="{E3B27F08-C76D-41E3-B292-B0F04634DAC5}" type="parTrans" cxnId="{819DD148-5005-4B80-9138-B13650809E40}">
      <dgm:prSet/>
      <dgm:spPr/>
      <dgm:t>
        <a:bodyPr/>
        <a:lstStyle/>
        <a:p>
          <a:endParaRPr lang="en-US"/>
        </a:p>
      </dgm:t>
    </dgm:pt>
    <dgm:pt modelId="{CCED9AFA-A6C4-4E61-B837-2F2681D5FAF8}" type="sibTrans" cxnId="{819DD148-5005-4B80-9138-B13650809E40}">
      <dgm:prSet/>
      <dgm:spPr/>
      <dgm:t>
        <a:bodyPr/>
        <a:lstStyle/>
        <a:p>
          <a:endParaRPr lang="en-US"/>
        </a:p>
      </dgm:t>
    </dgm:pt>
    <dgm:pt modelId="{9C4D683E-08F5-4993-8375-FA86F6B3004E}" type="pres">
      <dgm:prSet presAssocID="{159A4BFB-AB07-41AB-8DC6-D5433FC1209F}" presName="hierChild1" presStyleCnt="0">
        <dgm:presLayoutVars>
          <dgm:chPref val="1"/>
          <dgm:dir/>
          <dgm:animOne val="branch"/>
          <dgm:animLvl val="lvl"/>
          <dgm:resizeHandles/>
        </dgm:presLayoutVars>
      </dgm:prSet>
      <dgm:spPr/>
      <dgm:t>
        <a:bodyPr/>
        <a:lstStyle/>
        <a:p>
          <a:endParaRPr lang="en-US"/>
        </a:p>
      </dgm:t>
    </dgm:pt>
    <dgm:pt modelId="{4F60BF69-7AB7-454B-808D-4B8D39FE91D6}" type="pres">
      <dgm:prSet presAssocID="{D24EE626-CAD7-42E2-8670-E836C5128E3B}" presName="hierRoot1" presStyleCnt="0"/>
      <dgm:spPr/>
    </dgm:pt>
    <dgm:pt modelId="{8654D9F5-44EE-4D21-BEFF-67CE7A78C7D5}" type="pres">
      <dgm:prSet presAssocID="{D24EE626-CAD7-42E2-8670-E836C5128E3B}" presName="composite" presStyleCnt="0"/>
      <dgm:spPr/>
    </dgm:pt>
    <dgm:pt modelId="{E5288FE3-5025-49E1-B826-8932E29D63C6}" type="pres">
      <dgm:prSet presAssocID="{D24EE626-CAD7-42E2-8670-E836C5128E3B}" presName="background" presStyleLbl="node0" presStyleIdx="0" presStyleCnt="4"/>
      <dgm:spPr/>
    </dgm:pt>
    <dgm:pt modelId="{08369F69-46C8-4188-8450-15A32F19973B}" type="pres">
      <dgm:prSet presAssocID="{D24EE626-CAD7-42E2-8670-E836C5128E3B}" presName="text" presStyleLbl="fgAcc0" presStyleIdx="0" presStyleCnt="4">
        <dgm:presLayoutVars>
          <dgm:chPref val="3"/>
        </dgm:presLayoutVars>
      </dgm:prSet>
      <dgm:spPr/>
      <dgm:t>
        <a:bodyPr/>
        <a:lstStyle/>
        <a:p>
          <a:endParaRPr lang="en-US"/>
        </a:p>
      </dgm:t>
    </dgm:pt>
    <dgm:pt modelId="{B63B754E-A32B-4164-BFC5-CDFCB42F1EA6}" type="pres">
      <dgm:prSet presAssocID="{D24EE626-CAD7-42E2-8670-E836C5128E3B}" presName="hierChild2" presStyleCnt="0"/>
      <dgm:spPr/>
    </dgm:pt>
    <dgm:pt modelId="{1FE387C0-2D8F-4F8B-B3BE-385996045515}" type="pres">
      <dgm:prSet presAssocID="{BD366201-1EA4-4C01-82F0-1455719B3670}" presName="hierRoot1" presStyleCnt="0"/>
      <dgm:spPr/>
    </dgm:pt>
    <dgm:pt modelId="{7CD5D975-307F-4164-89D5-ABC9DF0C117C}" type="pres">
      <dgm:prSet presAssocID="{BD366201-1EA4-4C01-82F0-1455719B3670}" presName="composite" presStyleCnt="0"/>
      <dgm:spPr/>
    </dgm:pt>
    <dgm:pt modelId="{3441EDD8-1B58-4E7E-923C-101D87533806}" type="pres">
      <dgm:prSet presAssocID="{BD366201-1EA4-4C01-82F0-1455719B3670}" presName="background" presStyleLbl="node0" presStyleIdx="1" presStyleCnt="4"/>
      <dgm:spPr/>
    </dgm:pt>
    <dgm:pt modelId="{28FE2E99-7D2F-499E-A026-7578D7D86090}" type="pres">
      <dgm:prSet presAssocID="{BD366201-1EA4-4C01-82F0-1455719B3670}" presName="text" presStyleLbl="fgAcc0" presStyleIdx="1" presStyleCnt="4">
        <dgm:presLayoutVars>
          <dgm:chPref val="3"/>
        </dgm:presLayoutVars>
      </dgm:prSet>
      <dgm:spPr/>
      <dgm:t>
        <a:bodyPr/>
        <a:lstStyle/>
        <a:p>
          <a:endParaRPr lang="en-US"/>
        </a:p>
      </dgm:t>
    </dgm:pt>
    <dgm:pt modelId="{07CBC4C1-F636-4722-9EB7-874194CE5617}" type="pres">
      <dgm:prSet presAssocID="{BD366201-1EA4-4C01-82F0-1455719B3670}" presName="hierChild2" presStyleCnt="0"/>
      <dgm:spPr/>
    </dgm:pt>
    <dgm:pt modelId="{D16CE167-44AA-4E43-ADAE-1849404E72D0}" type="pres">
      <dgm:prSet presAssocID="{9162A468-8D73-4F7D-AA86-B6BBC754DB88}" presName="hierRoot1" presStyleCnt="0"/>
      <dgm:spPr/>
    </dgm:pt>
    <dgm:pt modelId="{AF5DA2BF-1068-4CDE-B424-7C2A15D5DEC1}" type="pres">
      <dgm:prSet presAssocID="{9162A468-8D73-4F7D-AA86-B6BBC754DB88}" presName="composite" presStyleCnt="0"/>
      <dgm:spPr/>
    </dgm:pt>
    <dgm:pt modelId="{43E72D36-39C3-4FD1-A816-BED4E19A7785}" type="pres">
      <dgm:prSet presAssocID="{9162A468-8D73-4F7D-AA86-B6BBC754DB88}" presName="background" presStyleLbl="node0" presStyleIdx="2" presStyleCnt="4"/>
      <dgm:spPr/>
    </dgm:pt>
    <dgm:pt modelId="{91A92F08-3085-413A-BDC4-532929C2E162}" type="pres">
      <dgm:prSet presAssocID="{9162A468-8D73-4F7D-AA86-B6BBC754DB88}" presName="text" presStyleLbl="fgAcc0" presStyleIdx="2" presStyleCnt="4">
        <dgm:presLayoutVars>
          <dgm:chPref val="3"/>
        </dgm:presLayoutVars>
      </dgm:prSet>
      <dgm:spPr/>
      <dgm:t>
        <a:bodyPr/>
        <a:lstStyle/>
        <a:p>
          <a:endParaRPr lang="en-US"/>
        </a:p>
      </dgm:t>
    </dgm:pt>
    <dgm:pt modelId="{066D9897-520C-4E8A-9429-EA81B7373AFD}" type="pres">
      <dgm:prSet presAssocID="{9162A468-8D73-4F7D-AA86-B6BBC754DB88}" presName="hierChild2" presStyleCnt="0"/>
      <dgm:spPr/>
    </dgm:pt>
    <dgm:pt modelId="{2F0F8855-15FC-4E62-8EB9-2850E8CB3B02}" type="pres">
      <dgm:prSet presAssocID="{95785D4A-88FD-4A7E-8758-169D5F360FE5}" presName="hierRoot1" presStyleCnt="0"/>
      <dgm:spPr/>
    </dgm:pt>
    <dgm:pt modelId="{310CF3A4-A3BF-45DF-8CCC-1B56B76E627B}" type="pres">
      <dgm:prSet presAssocID="{95785D4A-88FD-4A7E-8758-169D5F360FE5}" presName="composite" presStyleCnt="0"/>
      <dgm:spPr/>
    </dgm:pt>
    <dgm:pt modelId="{DECF6DB8-B216-401E-B979-568D9DF53814}" type="pres">
      <dgm:prSet presAssocID="{95785D4A-88FD-4A7E-8758-169D5F360FE5}" presName="background" presStyleLbl="node0" presStyleIdx="3" presStyleCnt="4"/>
      <dgm:spPr/>
    </dgm:pt>
    <dgm:pt modelId="{AD2568D6-41A5-4024-93D9-3790DBA707B6}" type="pres">
      <dgm:prSet presAssocID="{95785D4A-88FD-4A7E-8758-169D5F360FE5}" presName="text" presStyleLbl="fgAcc0" presStyleIdx="3" presStyleCnt="4">
        <dgm:presLayoutVars>
          <dgm:chPref val="3"/>
        </dgm:presLayoutVars>
      </dgm:prSet>
      <dgm:spPr/>
      <dgm:t>
        <a:bodyPr/>
        <a:lstStyle/>
        <a:p>
          <a:endParaRPr lang="en-US"/>
        </a:p>
      </dgm:t>
    </dgm:pt>
    <dgm:pt modelId="{215933CA-95A6-4AA2-B54D-CA9C9F7E57B8}" type="pres">
      <dgm:prSet presAssocID="{95785D4A-88FD-4A7E-8758-169D5F360FE5}" presName="hierChild2" presStyleCnt="0"/>
      <dgm:spPr/>
    </dgm:pt>
  </dgm:ptLst>
  <dgm:cxnLst>
    <dgm:cxn modelId="{AAE1BCEC-CE15-403C-B60D-B615453318D4}" type="presOf" srcId="{159A4BFB-AB07-41AB-8DC6-D5433FC1209F}" destId="{9C4D683E-08F5-4993-8375-FA86F6B3004E}" srcOrd="0" destOrd="0" presId="urn:microsoft.com/office/officeart/2005/8/layout/hierarchy1"/>
    <dgm:cxn modelId="{86647A67-6773-4DED-9305-4E9112CEE027}" srcId="{159A4BFB-AB07-41AB-8DC6-D5433FC1209F}" destId="{D24EE626-CAD7-42E2-8670-E836C5128E3B}" srcOrd="0" destOrd="0" parTransId="{55199D76-C65A-445A-B83B-02D3EFBADB4F}" sibTransId="{8E659E80-8F02-4092-89D2-20B76142C69A}"/>
    <dgm:cxn modelId="{2CCD53DD-57BA-4D27-B817-904487663829}" type="presOf" srcId="{9162A468-8D73-4F7D-AA86-B6BBC754DB88}" destId="{91A92F08-3085-413A-BDC4-532929C2E162}" srcOrd="0" destOrd="0" presId="urn:microsoft.com/office/officeart/2005/8/layout/hierarchy1"/>
    <dgm:cxn modelId="{227AC2B6-9FDC-48DA-9134-839F7A3E0254}" type="presOf" srcId="{95785D4A-88FD-4A7E-8758-169D5F360FE5}" destId="{AD2568D6-41A5-4024-93D9-3790DBA707B6}" srcOrd="0" destOrd="0" presId="urn:microsoft.com/office/officeart/2005/8/layout/hierarchy1"/>
    <dgm:cxn modelId="{A7837922-11D4-4B14-A6C0-AF69C8F89093}" type="presOf" srcId="{BD366201-1EA4-4C01-82F0-1455719B3670}" destId="{28FE2E99-7D2F-499E-A026-7578D7D86090}" srcOrd="0" destOrd="0" presId="urn:microsoft.com/office/officeart/2005/8/layout/hierarchy1"/>
    <dgm:cxn modelId="{3BB6A867-1298-47A2-81BD-FDDC23D78090}" srcId="{159A4BFB-AB07-41AB-8DC6-D5433FC1209F}" destId="{9162A468-8D73-4F7D-AA86-B6BBC754DB88}" srcOrd="2" destOrd="0" parTransId="{19CAF182-DD35-473B-A5C8-6A3A796F586B}" sibTransId="{21D206B7-9A2F-4F1C-9F29-7BBE4618082B}"/>
    <dgm:cxn modelId="{819DD148-5005-4B80-9138-B13650809E40}" srcId="{159A4BFB-AB07-41AB-8DC6-D5433FC1209F}" destId="{95785D4A-88FD-4A7E-8758-169D5F360FE5}" srcOrd="3" destOrd="0" parTransId="{E3B27F08-C76D-41E3-B292-B0F04634DAC5}" sibTransId="{CCED9AFA-A6C4-4E61-B837-2F2681D5FAF8}"/>
    <dgm:cxn modelId="{FA854702-9ABD-4CD4-AA64-00A5B086CC58}" srcId="{159A4BFB-AB07-41AB-8DC6-D5433FC1209F}" destId="{BD366201-1EA4-4C01-82F0-1455719B3670}" srcOrd="1" destOrd="0" parTransId="{831A0EB2-5A7B-4710-B127-F9F6D8F14416}" sibTransId="{2AAF7658-FD9F-429C-B2E5-7EEF0E933EBB}"/>
    <dgm:cxn modelId="{97661A6C-11BA-49E9-B44A-59B421613AB8}" type="presOf" srcId="{D24EE626-CAD7-42E2-8670-E836C5128E3B}" destId="{08369F69-46C8-4188-8450-15A32F19973B}" srcOrd="0" destOrd="0" presId="urn:microsoft.com/office/officeart/2005/8/layout/hierarchy1"/>
    <dgm:cxn modelId="{4561B7B6-0CD2-45DB-8E6A-0408FA2A638D}" type="presParOf" srcId="{9C4D683E-08F5-4993-8375-FA86F6B3004E}" destId="{4F60BF69-7AB7-454B-808D-4B8D39FE91D6}" srcOrd="0" destOrd="0" presId="urn:microsoft.com/office/officeart/2005/8/layout/hierarchy1"/>
    <dgm:cxn modelId="{8E2252E9-02BE-4CED-85CA-4DFD5F2BA832}" type="presParOf" srcId="{4F60BF69-7AB7-454B-808D-4B8D39FE91D6}" destId="{8654D9F5-44EE-4D21-BEFF-67CE7A78C7D5}" srcOrd="0" destOrd="0" presId="urn:microsoft.com/office/officeart/2005/8/layout/hierarchy1"/>
    <dgm:cxn modelId="{C70261DE-0A0A-4A6A-99B0-10B67D6A348F}" type="presParOf" srcId="{8654D9F5-44EE-4D21-BEFF-67CE7A78C7D5}" destId="{E5288FE3-5025-49E1-B826-8932E29D63C6}" srcOrd="0" destOrd="0" presId="urn:microsoft.com/office/officeart/2005/8/layout/hierarchy1"/>
    <dgm:cxn modelId="{ABA8A6D4-9913-42A6-8CA1-302EEA4876B0}" type="presParOf" srcId="{8654D9F5-44EE-4D21-BEFF-67CE7A78C7D5}" destId="{08369F69-46C8-4188-8450-15A32F19973B}" srcOrd="1" destOrd="0" presId="urn:microsoft.com/office/officeart/2005/8/layout/hierarchy1"/>
    <dgm:cxn modelId="{E77338B8-A8AF-4E4F-A485-59FB6BE2B3C2}" type="presParOf" srcId="{4F60BF69-7AB7-454B-808D-4B8D39FE91D6}" destId="{B63B754E-A32B-4164-BFC5-CDFCB42F1EA6}" srcOrd="1" destOrd="0" presId="urn:microsoft.com/office/officeart/2005/8/layout/hierarchy1"/>
    <dgm:cxn modelId="{7054A158-89D9-4EC4-AD67-253C445A21CE}" type="presParOf" srcId="{9C4D683E-08F5-4993-8375-FA86F6B3004E}" destId="{1FE387C0-2D8F-4F8B-B3BE-385996045515}" srcOrd="1" destOrd="0" presId="urn:microsoft.com/office/officeart/2005/8/layout/hierarchy1"/>
    <dgm:cxn modelId="{EB9203EA-F945-476F-A2E3-7133FFEB7015}" type="presParOf" srcId="{1FE387C0-2D8F-4F8B-B3BE-385996045515}" destId="{7CD5D975-307F-4164-89D5-ABC9DF0C117C}" srcOrd="0" destOrd="0" presId="urn:microsoft.com/office/officeart/2005/8/layout/hierarchy1"/>
    <dgm:cxn modelId="{547EC02A-AB9B-489D-A88C-E9D75A932CE6}" type="presParOf" srcId="{7CD5D975-307F-4164-89D5-ABC9DF0C117C}" destId="{3441EDD8-1B58-4E7E-923C-101D87533806}" srcOrd="0" destOrd="0" presId="urn:microsoft.com/office/officeart/2005/8/layout/hierarchy1"/>
    <dgm:cxn modelId="{7E7D057D-51DC-472C-A238-91C1B02DF669}" type="presParOf" srcId="{7CD5D975-307F-4164-89D5-ABC9DF0C117C}" destId="{28FE2E99-7D2F-499E-A026-7578D7D86090}" srcOrd="1" destOrd="0" presId="urn:microsoft.com/office/officeart/2005/8/layout/hierarchy1"/>
    <dgm:cxn modelId="{D8B1595F-0EF1-4C1C-AF77-73938BE9CE96}" type="presParOf" srcId="{1FE387C0-2D8F-4F8B-B3BE-385996045515}" destId="{07CBC4C1-F636-4722-9EB7-874194CE5617}" srcOrd="1" destOrd="0" presId="urn:microsoft.com/office/officeart/2005/8/layout/hierarchy1"/>
    <dgm:cxn modelId="{7D57085C-C444-4FCD-BD07-F3AE0D05C297}" type="presParOf" srcId="{9C4D683E-08F5-4993-8375-FA86F6B3004E}" destId="{D16CE167-44AA-4E43-ADAE-1849404E72D0}" srcOrd="2" destOrd="0" presId="urn:microsoft.com/office/officeart/2005/8/layout/hierarchy1"/>
    <dgm:cxn modelId="{DAE4E63F-7198-44C6-A632-41D24DA75CA9}" type="presParOf" srcId="{D16CE167-44AA-4E43-ADAE-1849404E72D0}" destId="{AF5DA2BF-1068-4CDE-B424-7C2A15D5DEC1}" srcOrd="0" destOrd="0" presId="urn:microsoft.com/office/officeart/2005/8/layout/hierarchy1"/>
    <dgm:cxn modelId="{7D625BB6-6471-487A-9536-CF3135D7E468}" type="presParOf" srcId="{AF5DA2BF-1068-4CDE-B424-7C2A15D5DEC1}" destId="{43E72D36-39C3-4FD1-A816-BED4E19A7785}" srcOrd="0" destOrd="0" presId="urn:microsoft.com/office/officeart/2005/8/layout/hierarchy1"/>
    <dgm:cxn modelId="{8428FEE8-2CCA-4FC1-B2C9-F49807174656}" type="presParOf" srcId="{AF5DA2BF-1068-4CDE-B424-7C2A15D5DEC1}" destId="{91A92F08-3085-413A-BDC4-532929C2E162}" srcOrd="1" destOrd="0" presId="urn:microsoft.com/office/officeart/2005/8/layout/hierarchy1"/>
    <dgm:cxn modelId="{F031CD34-A2DB-4B29-9E14-3B546717A410}" type="presParOf" srcId="{D16CE167-44AA-4E43-ADAE-1849404E72D0}" destId="{066D9897-520C-4E8A-9429-EA81B7373AFD}" srcOrd="1" destOrd="0" presId="urn:microsoft.com/office/officeart/2005/8/layout/hierarchy1"/>
    <dgm:cxn modelId="{2A3BB1BF-F936-4125-8176-BB8EA39CE0E6}" type="presParOf" srcId="{9C4D683E-08F5-4993-8375-FA86F6B3004E}" destId="{2F0F8855-15FC-4E62-8EB9-2850E8CB3B02}" srcOrd="3" destOrd="0" presId="urn:microsoft.com/office/officeart/2005/8/layout/hierarchy1"/>
    <dgm:cxn modelId="{D5E00E9D-16F4-4D76-BC39-7505E95C643F}" type="presParOf" srcId="{2F0F8855-15FC-4E62-8EB9-2850E8CB3B02}" destId="{310CF3A4-A3BF-45DF-8CCC-1B56B76E627B}" srcOrd="0" destOrd="0" presId="urn:microsoft.com/office/officeart/2005/8/layout/hierarchy1"/>
    <dgm:cxn modelId="{72EB36F2-677A-4C2B-B6E2-74E626F62E65}" type="presParOf" srcId="{310CF3A4-A3BF-45DF-8CCC-1B56B76E627B}" destId="{DECF6DB8-B216-401E-B979-568D9DF53814}" srcOrd="0" destOrd="0" presId="urn:microsoft.com/office/officeart/2005/8/layout/hierarchy1"/>
    <dgm:cxn modelId="{29F10AD7-E67E-4A4A-BF95-20CC1F6784C0}" type="presParOf" srcId="{310CF3A4-A3BF-45DF-8CCC-1B56B76E627B}" destId="{AD2568D6-41A5-4024-93D9-3790DBA707B6}" srcOrd="1" destOrd="0" presId="urn:microsoft.com/office/officeart/2005/8/layout/hierarchy1"/>
    <dgm:cxn modelId="{C67738CB-B986-428A-B379-60A3EDA47A6D}" type="presParOf" srcId="{2F0F8855-15FC-4E62-8EB9-2850E8CB3B02}" destId="{215933CA-95A6-4AA2-B54D-CA9C9F7E57B8}" srcOrd="1" destOrd="0" presId="urn:microsoft.com/office/officeart/2005/8/layout/hierarchy1"/>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76E6692-D307-454F-8B76-2A199F12CA92}" type="doc">
      <dgm:prSet loTypeId="urn:microsoft.com/office/officeart/2016/7/layout/LinearBlockProcessNumbered" loCatId="process" qsTypeId="urn:microsoft.com/office/officeart/2005/8/quickstyle/simple1" qsCatId="simple" csTypeId="urn:microsoft.com/office/officeart/2005/8/colors/accent1_2" csCatId="accent1" phldr="1"/>
      <dgm:spPr/>
      <dgm:t>
        <a:bodyPr/>
        <a:lstStyle/>
        <a:p>
          <a:endParaRPr lang="en-US"/>
        </a:p>
      </dgm:t>
    </dgm:pt>
    <dgm:pt modelId="{2DE638C3-F656-4AB5-9DCD-A39FC638EAB0}">
      <dgm:prSet/>
      <dgm:spPr/>
      <dgm:t>
        <a:bodyPr/>
        <a:lstStyle/>
        <a:p>
          <a:r>
            <a:rPr lang="en-US" dirty="0"/>
            <a:t>error_log1</a:t>
          </a:r>
          <a:r>
            <a:rPr lang="el-GR" dirty="0"/>
            <a:t> </a:t>
          </a:r>
        </a:p>
        <a:p>
          <a:r>
            <a:rPr lang="el-GR" dirty="0"/>
            <a:t>(δεν εκτελείται </a:t>
          </a:r>
          <a:r>
            <a:rPr lang="en-US" dirty="0"/>
            <a:t>heating</a:t>
          </a:r>
          <a:r>
            <a:rPr lang="el-GR" dirty="0"/>
            <a:t>/</a:t>
          </a:r>
          <a:r>
            <a:rPr lang="en-US" dirty="0"/>
            <a:t>mixing</a:t>
          </a:r>
          <a:r>
            <a:rPr lang="el-GR" dirty="0"/>
            <a:t>)</a:t>
          </a:r>
          <a:endParaRPr lang="en-US" dirty="0"/>
        </a:p>
      </dgm:t>
    </dgm:pt>
    <dgm:pt modelId="{7B4EA9A1-B77E-41BF-9A69-3DC819F212FA}" type="parTrans" cxnId="{CE783DBB-295A-4B27-87F5-4D9EC5D671F2}">
      <dgm:prSet/>
      <dgm:spPr/>
      <dgm:t>
        <a:bodyPr/>
        <a:lstStyle/>
        <a:p>
          <a:endParaRPr lang="en-US"/>
        </a:p>
      </dgm:t>
    </dgm:pt>
    <dgm:pt modelId="{9F811A72-90ED-4147-B21F-EBFB44B7463D}" type="sibTrans" cxnId="{CE783DBB-295A-4B27-87F5-4D9EC5D671F2}">
      <dgm:prSet phldrT="01" phldr="0"/>
      <dgm:spPr/>
      <dgm:t>
        <a:bodyPr/>
        <a:lstStyle/>
        <a:p>
          <a:r>
            <a:rPr lang="en-US" dirty="0"/>
            <a:t>01</a:t>
          </a:r>
        </a:p>
      </dgm:t>
    </dgm:pt>
    <dgm:pt modelId="{377D7BD5-7923-44C2-8521-C67F18DFF217}">
      <dgm:prSet/>
      <dgm:spPr/>
      <dgm:t>
        <a:bodyPr/>
        <a:lstStyle/>
        <a:p>
          <a:r>
            <a:rPr lang="en-US" dirty="0"/>
            <a:t>error_log2 </a:t>
          </a:r>
          <a:endParaRPr lang="el-GR" dirty="0"/>
        </a:p>
        <a:p>
          <a:r>
            <a:rPr lang="el-GR" dirty="0"/>
            <a:t>(</a:t>
          </a:r>
          <a:r>
            <a:rPr lang="en-US" dirty="0"/>
            <a:t>heating</a:t>
          </a:r>
          <a:r>
            <a:rPr lang="el-GR" dirty="0"/>
            <a:t>/</a:t>
          </a:r>
          <a:r>
            <a:rPr lang="en-US" dirty="0"/>
            <a:t>mixing </a:t>
          </a:r>
          <a:r>
            <a:rPr lang="el-GR" dirty="0"/>
            <a:t>με λάθος σειρά)</a:t>
          </a:r>
          <a:endParaRPr lang="en-US" dirty="0"/>
        </a:p>
      </dgm:t>
    </dgm:pt>
    <dgm:pt modelId="{9D70532C-B084-4F17-8A12-46879998056D}" type="parTrans" cxnId="{A138F619-E673-48A9-BAEA-26630681507E}">
      <dgm:prSet/>
      <dgm:spPr/>
      <dgm:t>
        <a:bodyPr/>
        <a:lstStyle/>
        <a:p>
          <a:endParaRPr lang="en-US"/>
        </a:p>
      </dgm:t>
    </dgm:pt>
    <dgm:pt modelId="{D39FC977-CB33-4D11-BC4C-F0AF58444D94}" type="sibTrans" cxnId="{A138F619-E673-48A9-BAEA-26630681507E}">
      <dgm:prSet phldrT="02" phldr="0"/>
      <dgm:spPr/>
      <dgm:t>
        <a:bodyPr/>
        <a:lstStyle/>
        <a:p>
          <a:r>
            <a:rPr lang="en-US" dirty="0"/>
            <a:t>02</a:t>
          </a:r>
        </a:p>
      </dgm:t>
    </dgm:pt>
    <dgm:pt modelId="{4D304271-0820-481E-8F37-14CA225A16FC}">
      <dgm:prSet/>
      <dgm:spPr/>
      <dgm:t>
        <a:bodyPr/>
        <a:lstStyle/>
        <a:p>
          <a:r>
            <a:rPr lang="en-US" dirty="0"/>
            <a:t>error_log3</a:t>
          </a:r>
          <a:endParaRPr lang="el-GR" dirty="0"/>
        </a:p>
        <a:p>
          <a:r>
            <a:rPr lang="el-GR" dirty="0"/>
            <a:t>(</a:t>
          </a:r>
          <a:r>
            <a:rPr lang="en-US" dirty="0"/>
            <a:t>heating</a:t>
          </a:r>
          <a:r>
            <a:rPr lang="el-GR" dirty="0"/>
            <a:t>/</a:t>
          </a:r>
          <a:r>
            <a:rPr lang="en-US" dirty="0"/>
            <a:t>mixing </a:t>
          </a:r>
          <a:r>
            <a:rPr lang="el-GR" dirty="0"/>
            <a:t>παραπάνω φορές)</a:t>
          </a:r>
          <a:endParaRPr lang="en-US" dirty="0"/>
        </a:p>
      </dgm:t>
    </dgm:pt>
    <dgm:pt modelId="{16049CB2-3955-44CA-A801-30A0FB0C3011}" type="parTrans" cxnId="{82A446A0-F194-4112-B7F0-72BE204E3F51}">
      <dgm:prSet/>
      <dgm:spPr/>
      <dgm:t>
        <a:bodyPr/>
        <a:lstStyle/>
        <a:p>
          <a:endParaRPr lang="en-US"/>
        </a:p>
      </dgm:t>
    </dgm:pt>
    <dgm:pt modelId="{E65CA755-1774-4C68-B57A-B5BC956B388F}" type="sibTrans" cxnId="{82A446A0-F194-4112-B7F0-72BE204E3F51}">
      <dgm:prSet phldrT="03" phldr="0"/>
      <dgm:spPr/>
      <dgm:t>
        <a:bodyPr/>
        <a:lstStyle/>
        <a:p>
          <a:r>
            <a:rPr lang="en-US" dirty="0"/>
            <a:t>03</a:t>
          </a:r>
        </a:p>
      </dgm:t>
    </dgm:pt>
    <dgm:pt modelId="{F4F1F22C-44EF-4AF2-9A26-232ABDA1B866}" type="pres">
      <dgm:prSet presAssocID="{C76E6692-D307-454F-8B76-2A199F12CA92}" presName="Name0" presStyleCnt="0">
        <dgm:presLayoutVars>
          <dgm:animLvl val="lvl"/>
          <dgm:resizeHandles val="exact"/>
        </dgm:presLayoutVars>
      </dgm:prSet>
      <dgm:spPr/>
      <dgm:t>
        <a:bodyPr/>
        <a:lstStyle/>
        <a:p>
          <a:endParaRPr lang="en-US"/>
        </a:p>
      </dgm:t>
    </dgm:pt>
    <dgm:pt modelId="{8A6D6A45-57E8-4FE2-B09A-B5BE74638D91}" type="pres">
      <dgm:prSet presAssocID="{2DE638C3-F656-4AB5-9DCD-A39FC638EAB0}" presName="compositeNode" presStyleCnt="0">
        <dgm:presLayoutVars>
          <dgm:bulletEnabled val="1"/>
        </dgm:presLayoutVars>
      </dgm:prSet>
      <dgm:spPr/>
    </dgm:pt>
    <dgm:pt modelId="{AD1273E8-8018-429A-8D2D-A20822B466A8}" type="pres">
      <dgm:prSet presAssocID="{2DE638C3-F656-4AB5-9DCD-A39FC638EAB0}" presName="bgRect" presStyleLbl="alignNode1" presStyleIdx="0" presStyleCnt="3"/>
      <dgm:spPr/>
      <dgm:t>
        <a:bodyPr/>
        <a:lstStyle/>
        <a:p>
          <a:endParaRPr lang="en-US"/>
        </a:p>
      </dgm:t>
    </dgm:pt>
    <dgm:pt modelId="{D732A27C-134E-418E-8124-C4B232F42C14}" type="pres">
      <dgm:prSet presAssocID="{9F811A72-90ED-4147-B21F-EBFB44B7463D}" presName="sibTransNodeRect" presStyleLbl="alignNode1" presStyleIdx="0" presStyleCnt="3">
        <dgm:presLayoutVars>
          <dgm:chMax val="0"/>
          <dgm:bulletEnabled val="1"/>
        </dgm:presLayoutVars>
      </dgm:prSet>
      <dgm:spPr/>
      <dgm:t>
        <a:bodyPr/>
        <a:lstStyle/>
        <a:p>
          <a:endParaRPr lang="en-US"/>
        </a:p>
      </dgm:t>
    </dgm:pt>
    <dgm:pt modelId="{E2DAD667-829C-4087-B2AE-F655FD6041F0}" type="pres">
      <dgm:prSet presAssocID="{2DE638C3-F656-4AB5-9DCD-A39FC638EAB0}" presName="nodeRect" presStyleLbl="alignNode1" presStyleIdx="0" presStyleCnt="3">
        <dgm:presLayoutVars>
          <dgm:bulletEnabled val="1"/>
        </dgm:presLayoutVars>
      </dgm:prSet>
      <dgm:spPr/>
      <dgm:t>
        <a:bodyPr/>
        <a:lstStyle/>
        <a:p>
          <a:endParaRPr lang="en-US"/>
        </a:p>
      </dgm:t>
    </dgm:pt>
    <dgm:pt modelId="{46E7F6D7-5DA0-4272-86FE-4EE1B11EC1E9}" type="pres">
      <dgm:prSet presAssocID="{9F811A72-90ED-4147-B21F-EBFB44B7463D}" presName="sibTrans" presStyleCnt="0"/>
      <dgm:spPr/>
    </dgm:pt>
    <dgm:pt modelId="{69E2BB89-61FA-4D11-B3BC-8DA052C579BB}" type="pres">
      <dgm:prSet presAssocID="{377D7BD5-7923-44C2-8521-C67F18DFF217}" presName="compositeNode" presStyleCnt="0">
        <dgm:presLayoutVars>
          <dgm:bulletEnabled val="1"/>
        </dgm:presLayoutVars>
      </dgm:prSet>
      <dgm:spPr/>
    </dgm:pt>
    <dgm:pt modelId="{A4EECFB4-724F-4847-A9CD-BA61FF23B355}" type="pres">
      <dgm:prSet presAssocID="{377D7BD5-7923-44C2-8521-C67F18DFF217}" presName="bgRect" presStyleLbl="alignNode1" presStyleIdx="1" presStyleCnt="3"/>
      <dgm:spPr/>
      <dgm:t>
        <a:bodyPr/>
        <a:lstStyle/>
        <a:p>
          <a:endParaRPr lang="en-US"/>
        </a:p>
      </dgm:t>
    </dgm:pt>
    <dgm:pt modelId="{5A649750-5314-4EE7-9BC5-D9EF323ABDCD}" type="pres">
      <dgm:prSet presAssocID="{D39FC977-CB33-4D11-BC4C-F0AF58444D94}" presName="sibTransNodeRect" presStyleLbl="alignNode1" presStyleIdx="1" presStyleCnt="3">
        <dgm:presLayoutVars>
          <dgm:chMax val="0"/>
          <dgm:bulletEnabled val="1"/>
        </dgm:presLayoutVars>
      </dgm:prSet>
      <dgm:spPr/>
      <dgm:t>
        <a:bodyPr/>
        <a:lstStyle/>
        <a:p>
          <a:endParaRPr lang="en-US"/>
        </a:p>
      </dgm:t>
    </dgm:pt>
    <dgm:pt modelId="{BA70790E-529D-42A3-B607-F1D37D2A7AEF}" type="pres">
      <dgm:prSet presAssocID="{377D7BD5-7923-44C2-8521-C67F18DFF217}" presName="nodeRect" presStyleLbl="alignNode1" presStyleIdx="1" presStyleCnt="3">
        <dgm:presLayoutVars>
          <dgm:bulletEnabled val="1"/>
        </dgm:presLayoutVars>
      </dgm:prSet>
      <dgm:spPr/>
      <dgm:t>
        <a:bodyPr/>
        <a:lstStyle/>
        <a:p>
          <a:endParaRPr lang="en-US"/>
        </a:p>
      </dgm:t>
    </dgm:pt>
    <dgm:pt modelId="{5A90115D-085C-4C2D-ABFA-F056EAFC14A2}" type="pres">
      <dgm:prSet presAssocID="{D39FC977-CB33-4D11-BC4C-F0AF58444D94}" presName="sibTrans" presStyleCnt="0"/>
      <dgm:spPr/>
    </dgm:pt>
    <dgm:pt modelId="{4320226B-C423-40D9-80E9-0CE07D75A954}" type="pres">
      <dgm:prSet presAssocID="{4D304271-0820-481E-8F37-14CA225A16FC}" presName="compositeNode" presStyleCnt="0">
        <dgm:presLayoutVars>
          <dgm:bulletEnabled val="1"/>
        </dgm:presLayoutVars>
      </dgm:prSet>
      <dgm:spPr/>
    </dgm:pt>
    <dgm:pt modelId="{AD27F4F9-7B83-484F-88EF-12196089BD5D}" type="pres">
      <dgm:prSet presAssocID="{4D304271-0820-481E-8F37-14CA225A16FC}" presName="bgRect" presStyleLbl="alignNode1" presStyleIdx="2" presStyleCnt="3"/>
      <dgm:spPr/>
      <dgm:t>
        <a:bodyPr/>
        <a:lstStyle/>
        <a:p>
          <a:endParaRPr lang="en-US"/>
        </a:p>
      </dgm:t>
    </dgm:pt>
    <dgm:pt modelId="{7117E1B9-7211-49A0-8E32-7E59B864FDF2}" type="pres">
      <dgm:prSet presAssocID="{E65CA755-1774-4C68-B57A-B5BC956B388F}" presName="sibTransNodeRect" presStyleLbl="alignNode1" presStyleIdx="2" presStyleCnt="3">
        <dgm:presLayoutVars>
          <dgm:chMax val="0"/>
          <dgm:bulletEnabled val="1"/>
        </dgm:presLayoutVars>
      </dgm:prSet>
      <dgm:spPr/>
      <dgm:t>
        <a:bodyPr/>
        <a:lstStyle/>
        <a:p>
          <a:endParaRPr lang="en-US"/>
        </a:p>
      </dgm:t>
    </dgm:pt>
    <dgm:pt modelId="{1B70C1FA-7C81-4460-8CE6-9057100CCDED}" type="pres">
      <dgm:prSet presAssocID="{4D304271-0820-481E-8F37-14CA225A16FC}" presName="nodeRect" presStyleLbl="alignNode1" presStyleIdx="2" presStyleCnt="3">
        <dgm:presLayoutVars>
          <dgm:bulletEnabled val="1"/>
        </dgm:presLayoutVars>
      </dgm:prSet>
      <dgm:spPr/>
      <dgm:t>
        <a:bodyPr/>
        <a:lstStyle/>
        <a:p>
          <a:endParaRPr lang="en-US"/>
        </a:p>
      </dgm:t>
    </dgm:pt>
  </dgm:ptLst>
  <dgm:cxnLst>
    <dgm:cxn modelId="{32EB74E7-82E4-4421-A4E8-1BE5D55134AC}" type="presOf" srcId="{377D7BD5-7923-44C2-8521-C67F18DFF217}" destId="{A4EECFB4-724F-4847-A9CD-BA61FF23B355}" srcOrd="0" destOrd="0" presId="urn:microsoft.com/office/officeart/2016/7/layout/LinearBlockProcessNumbered"/>
    <dgm:cxn modelId="{CE783DBB-295A-4B27-87F5-4D9EC5D671F2}" srcId="{C76E6692-D307-454F-8B76-2A199F12CA92}" destId="{2DE638C3-F656-4AB5-9DCD-A39FC638EAB0}" srcOrd="0" destOrd="0" parTransId="{7B4EA9A1-B77E-41BF-9A69-3DC819F212FA}" sibTransId="{9F811A72-90ED-4147-B21F-EBFB44B7463D}"/>
    <dgm:cxn modelId="{6E032D3E-B94F-4A01-8FE3-14BC7A7CA425}" type="presOf" srcId="{4D304271-0820-481E-8F37-14CA225A16FC}" destId="{1B70C1FA-7C81-4460-8CE6-9057100CCDED}" srcOrd="1" destOrd="0" presId="urn:microsoft.com/office/officeart/2016/7/layout/LinearBlockProcessNumbered"/>
    <dgm:cxn modelId="{2361FF88-7425-46B7-B53D-50762DECCB77}" type="presOf" srcId="{2DE638C3-F656-4AB5-9DCD-A39FC638EAB0}" destId="{AD1273E8-8018-429A-8D2D-A20822B466A8}" srcOrd="0" destOrd="0" presId="urn:microsoft.com/office/officeart/2016/7/layout/LinearBlockProcessNumbered"/>
    <dgm:cxn modelId="{2CA83D3B-8396-4F3C-813A-B31484435610}" type="presOf" srcId="{D39FC977-CB33-4D11-BC4C-F0AF58444D94}" destId="{5A649750-5314-4EE7-9BC5-D9EF323ABDCD}" srcOrd="0" destOrd="0" presId="urn:microsoft.com/office/officeart/2016/7/layout/LinearBlockProcessNumbered"/>
    <dgm:cxn modelId="{7FFF156B-28FD-4572-A560-C967F478F8FD}" type="presOf" srcId="{377D7BD5-7923-44C2-8521-C67F18DFF217}" destId="{BA70790E-529D-42A3-B607-F1D37D2A7AEF}" srcOrd="1" destOrd="0" presId="urn:microsoft.com/office/officeart/2016/7/layout/LinearBlockProcessNumbered"/>
    <dgm:cxn modelId="{ABC3E4D9-65A2-47F4-9292-9B81C2192171}" type="presOf" srcId="{4D304271-0820-481E-8F37-14CA225A16FC}" destId="{AD27F4F9-7B83-484F-88EF-12196089BD5D}" srcOrd="0" destOrd="0" presId="urn:microsoft.com/office/officeart/2016/7/layout/LinearBlockProcessNumbered"/>
    <dgm:cxn modelId="{DB79475D-693A-4AF6-90B9-0F3F84A088C4}" type="presOf" srcId="{E65CA755-1774-4C68-B57A-B5BC956B388F}" destId="{7117E1B9-7211-49A0-8E32-7E59B864FDF2}" srcOrd="0" destOrd="0" presId="urn:microsoft.com/office/officeart/2016/7/layout/LinearBlockProcessNumbered"/>
    <dgm:cxn modelId="{BA2D9056-0F17-49F1-95F8-7C2A8AB77FD5}" type="presOf" srcId="{2DE638C3-F656-4AB5-9DCD-A39FC638EAB0}" destId="{E2DAD667-829C-4087-B2AE-F655FD6041F0}" srcOrd="1" destOrd="0" presId="urn:microsoft.com/office/officeart/2016/7/layout/LinearBlockProcessNumbered"/>
    <dgm:cxn modelId="{0BBEA692-A52B-451D-9893-4DC82EB6B21A}" type="presOf" srcId="{C76E6692-D307-454F-8B76-2A199F12CA92}" destId="{F4F1F22C-44EF-4AF2-9A26-232ABDA1B866}" srcOrd="0" destOrd="0" presId="urn:microsoft.com/office/officeart/2016/7/layout/LinearBlockProcessNumbered"/>
    <dgm:cxn modelId="{82A446A0-F194-4112-B7F0-72BE204E3F51}" srcId="{C76E6692-D307-454F-8B76-2A199F12CA92}" destId="{4D304271-0820-481E-8F37-14CA225A16FC}" srcOrd="2" destOrd="0" parTransId="{16049CB2-3955-44CA-A801-30A0FB0C3011}" sibTransId="{E65CA755-1774-4C68-B57A-B5BC956B388F}"/>
    <dgm:cxn modelId="{9FA99699-A3DE-4279-9879-6EF43F2555E6}" type="presOf" srcId="{9F811A72-90ED-4147-B21F-EBFB44B7463D}" destId="{D732A27C-134E-418E-8124-C4B232F42C14}" srcOrd="0" destOrd="0" presId="urn:microsoft.com/office/officeart/2016/7/layout/LinearBlockProcessNumbered"/>
    <dgm:cxn modelId="{A138F619-E673-48A9-BAEA-26630681507E}" srcId="{C76E6692-D307-454F-8B76-2A199F12CA92}" destId="{377D7BD5-7923-44C2-8521-C67F18DFF217}" srcOrd="1" destOrd="0" parTransId="{9D70532C-B084-4F17-8A12-46879998056D}" sibTransId="{D39FC977-CB33-4D11-BC4C-F0AF58444D94}"/>
    <dgm:cxn modelId="{755BCEBD-767D-43E3-8078-4822608349D0}" type="presParOf" srcId="{F4F1F22C-44EF-4AF2-9A26-232ABDA1B866}" destId="{8A6D6A45-57E8-4FE2-B09A-B5BE74638D91}" srcOrd="0" destOrd="0" presId="urn:microsoft.com/office/officeart/2016/7/layout/LinearBlockProcessNumbered"/>
    <dgm:cxn modelId="{5FA991B9-30E7-4418-B4C0-87493D989A81}" type="presParOf" srcId="{8A6D6A45-57E8-4FE2-B09A-B5BE74638D91}" destId="{AD1273E8-8018-429A-8D2D-A20822B466A8}" srcOrd="0" destOrd="0" presId="urn:microsoft.com/office/officeart/2016/7/layout/LinearBlockProcessNumbered"/>
    <dgm:cxn modelId="{CE27BB0E-91EA-4AE0-9FCB-D65C43D53A09}" type="presParOf" srcId="{8A6D6A45-57E8-4FE2-B09A-B5BE74638D91}" destId="{D732A27C-134E-418E-8124-C4B232F42C14}" srcOrd="1" destOrd="0" presId="urn:microsoft.com/office/officeart/2016/7/layout/LinearBlockProcessNumbered"/>
    <dgm:cxn modelId="{564D3E9D-AB20-4653-B3E1-38EEA45DA232}" type="presParOf" srcId="{8A6D6A45-57E8-4FE2-B09A-B5BE74638D91}" destId="{E2DAD667-829C-4087-B2AE-F655FD6041F0}" srcOrd="2" destOrd="0" presId="urn:microsoft.com/office/officeart/2016/7/layout/LinearBlockProcessNumbered"/>
    <dgm:cxn modelId="{B15CBFAF-CEB0-40C8-B087-11582D30ADF0}" type="presParOf" srcId="{F4F1F22C-44EF-4AF2-9A26-232ABDA1B866}" destId="{46E7F6D7-5DA0-4272-86FE-4EE1B11EC1E9}" srcOrd="1" destOrd="0" presId="urn:microsoft.com/office/officeart/2016/7/layout/LinearBlockProcessNumbered"/>
    <dgm:cxn modelId="{2AE89759-33A1-4C17-8AA8-C7EE6403627C}" type="presParOf" srcId="{F4F1F22C-44EF-4AF2-9A26-232ABDA1B866}" destId="{69E2BB89-61FA-4D11-B3BC-8DA052C579BB}" srcOrd="2" destOrd="0" presId="urn:microsoft.com/office/officeart/2016/7/layout/LinearBlockProcessNumbered"/>
    <dgm:cxn modelId="{3170EC92-74B1-4607-8EDA-A79A7D0C31B4}" type="presParOf" srcId="{69E2BB89-61FA-4D11-B3BC-8DA052C579BB}" destId="{A4EECFB4-724F-4847-A9CD-BA61FF23B355}" srcOrd="0" destOrd="0" presId="urn:microsoft.com/office/officeart/2016/7/layout/LinearBlockProcessNumbered"/>
    <dgm:cxn modelId="{2972AA92-C20E-4405-BB33-C92192F097F8}" type="presParOf" srcId="{69E2BB89-61FA-4D11-B3BC-8DA052C579BB}" destId="{5A649750-5314-4EE7-9BC5-D9EF323ABDCD}" srcOrd="1" destOrd="0" presId="urn:microsoft.com/office/officeart/2016/7/layout/LinearBlockProcessNumbered"/>
    <dgm:cxn modelId="{ABE9C003-F51D-4B84-81C1-F0C74F55C3D3}" type="presParOf" srcId="{69E2BB89-61FA-4D11-B3BC-8DA052C579BB}" destId="{BA70790E-529D-42A3-B607-F1D37D2A7AEF}" srcOrd="2" destOrd="0" presId="urn:microsoft.com/office/officeart/2016/7/layout/LinearBlockProcessNumbered"/>
    <dgm:cxn modelId="{AACF3AFE-C481-4E91-9735-D629CB40401F}" type="presParOf" srcId="{F4F1F22C-44EF-4AF2-9A26-232ABDA1B866}" destId="{5A90115D-085C-4C2D-ABFA-F056EAFC14A2}" srcOrd="3" destOrd="0" presId="urn:microsoft.com/office/officeart/2016/7/layout/LinearBlockProcessNumbered"/>
    <dgm:cxn modelId="{4CEE889B-031C-4405-A712-73DA9721C436}" type="presParOf" srcId="{F4F1F22C-44EF-4AF2-9A26-232ABDA1B866}" destId="{4320226B-C423-40D9-80E9-0CE07D75A954}" srcOrd="4" destOrd="0" presId="urn:microsoft.com/office/officeart/2016/7/layout/LinearBlockProcessNumbered"/>
    <dgm:cxn modelId="{DACBA2C5-6A72-4E04-9F32-50952E423A1F}" type="presParOf" srcId="{4320226B-C423-40D9-80E9-0CE07D75A954}" destId="{AD27F4F9-7B83-484F-88EF-12196089BD5D}" srcOrd="0" destOrd="0" presId="urn:microsoft.com/office/officeart/2016/7/layout/LinearBlockProcessNumbered"/>
    <dgm:cxn modelId="{44281735-B75F-4E1D-9C10-6F593D3205D5}" type="presParOf" srcId="{4320226B-C423-40D9-80E9-0CE07D75A954}" destId="{7117E1B9-7211-49A0-8E32-7E59B864FDF2}" srcOrd="1" destOrd="0" presId="urn:microsoft.com/office/officeart/2016/7/layout/LinearBlockProcessNumbered"/>
    <dgm:cxn modelId="{CE6B48BB-68FE-4345-8E29-C74AA1849641}" type="presParOf" srcId="{4320226B-C423-40D9-80E9-0CE07D75A954}" destId="{1B70C1FA-7C81-4460-8CE6-9057100CCDED}" srcOrd="2" destOrd="0" presId="urn:microsoft.com/office/officeart/2016/7/layout/LinearBlockProcessNumbered"/>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5288FE3-5025-49E1-B826-8932E29D63C6}">
      <dsp:nvSpPr>
        <dsp:cNvPr id="0" name=""/>
        <dsp:cNvSpPr/>
      </dsp:nvSpPr>
      <dsp:spPr>
        <a:xfrm>
          <a:off x="3091" y="1001048"/>
          <a:ext cx="2207619" cy="1401838"/>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08369F69-46C8-4188-8450-15A32F19973B}">
      <dsp:nvSpPr>
        <dsp:cNvPr id="0" name=""/>
        <dsp:cNvSpPr/>
      </dsp:nvSpPr>
      <dsp:spPr>
        <a:xfrm>
          <a:off x="248382" y="1234075"/>
          <a:ext cx="2207619" cy="1401838"/>
        </a:xfrm>
        <a:prstGeom prst="roundRect">
          <a:avLst>
            <a:gd name="adj" fmla="val 10000"/>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l-GR" sz="1600" kern="1200" dirty="0" smtClean="0">
              <a:solidFill>
                <a:schemeClr val="bg1"/>
              </a:solidFill>
            </a:rPr>
            <a:t>Εργασία στο πλαίσιο των </a:t>
          </a:r>
          <a:r>
            <a:rPr lang="en-US" sz="1600" kern="1200" dirty="0" smtClean="0">
              <a:solidFill>
                <a:schemeClr val="bg1"/>
              </a:solidFill>
            </a:rPr>
            <a:t>CPS</a:t>
          </a:r>
          <a:r>
            <a:rPr lang="el-GR" sz="1600" kern="1200" dirty="0" smtClean="0">
              <a:solidFill>
                <a:schemeClr val="bg1"/>
              </a:solidFill>
            </a:rPr>
            <a:t> </a:t>
          </a:r>
          <a:r>
            <a:rPr lang="el-GR" sz="1600" kern="1200" dirty="0">
              <a:solidFill>
                <a:schemeClr val="bg1"/>
              </a:solidFill>
            </a:rPr>
            <a:t>και </a:t>
          </a:r>
          <a:r>
            <a:rPr lang="el-GR" sz="1600" kern="1200" dirty="0" smtClean="0">
              <a:solidFill>
                <a:schemeClr val="bg1"/>
              </a:solidFill>
            </a:rPr>
            <a:t>των συστημάτων βιομηχανικού </a:t>
          </a:r>
          <a:r>
            <a:rPr lang="el-GR" sz="1600" kern="1200" dirty="0">
              <a:solidFill>
                <a:schemeClr val="bg1"/>
              </a:solidFill>
            </a:rPr>
            <a:t>αυτοματισμού</a:t>
          </a:r>
          <a:endParaRPr lang="en-US" sz="1600" kern="1200" dirty="0">
            <a:solidFill>
              <a:schemeClr val="bg1"/>
            </a:solidFill>
          </a:endParaRPr>
        </a:p>
      </dsp:txBody>
      <dsp:txXfrm>
        <a:off x="289440" y="1275133"/>
        <a:ext cx="2125503" cy="1319722"/>
      </dsp:txXfrm>
    </dsp:sp>
    <dsp:sp modelId="{3441EDD8-1B58-4E7E-923C-101D87533806}">
      <dsp:nvSpPr>
        <dsp:cNvPr id="0" name=""/>
        <dsp:cNvSpPr/>
      </dsp:nvSpPr>
      <dsp:spPr>
        <a:xfrm>
          <a:off x="2701293" y="1001048"/>
          <a:ext cx="2207619" cy="1401838"/>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28FE2E99-7D2F-499E-A026-7578D7D86090}">
      <dsp:nvSpPr>
        <dsp:cNvPr id="0" name=""/>
        <dsp:cNvSpPr/>
      </dsp:nvSpPr>
      <dsp:spPr>
        <a:xfrm>
          <a:off x="2946584" y="1234075"/>
          <a:ext cx="2207619" cy="1401838"/>
        </a:xfrm>
        <a:prstGeom prst="roundRect">
          <a:avLst>
            <a:gd name="adj" fmla="val 10000"/>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l-GR" sz="1600" kern="1200" baseline="0" dirty="0" smtClean="0">
              <a:solidFill>
                <a:schemeClr val="bg1"/>
              </a:solidFill>
            </a:rPr>
            <a:t>Μελέτη και εφαρμογή της εξόρυξης διαδικασιών εντός του πλαισίου αυτού</a:t>
          </a:r>
          <a:endParaRPr lang="en-US" sz="1600" kern="1200" dirty="0">
            <a:solidFill>
              <a:schemeClr val="bg1"/>
            </a:solidFill>
          </a:endParaRPr>
        </a:p>
      </dsp:txBody>
      <dsp:txXfrm>
        <a:off x="2987642" y="1275133"/>
        <a:ext cx="2125503" cy="1319722"/>
      </dsp:txXfrm>
    </dsp:sp>
    <dsp:sp modelId="{43E72D36-39C3-4FD1-A816-BED4E19A7785}">
      <dsp:nvSpPr>
        <dsp:cNvPr id="0" name=""/>
        <dsp:cNvSpPr/>
      </dsp:nvSpPr>
      <dsp:spPr>
        <a:xfrm>
          <a:off x="5399495" y="1001048"/>
          <a:ext cx="2207619" cy="1401838"/>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91A92F08-3085-413A-BDC4-532929C2E162}">
      <dsp:nvSpPr>
        <dsp:cNvPr id="0" name=""/>
        <dsp:cNvSpPr/>
      </dsp:nvSpPr>
      <dsp:spPr>
        <a:xfrm>
          <a:off x="5644786" y="1234075"/>
          <a:ext cx="2207619" cy="1401838"/>
        </a:xfrm>
        <a:prstGeom prst="roundRect">
          <a:avLst>
            <a:gd name="adj" fmla="val 10000"/>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l-GR" sz="1600" kern="1200" dirty="0">
              <a:solidFill>
                <a:schemeClr val="bg1"/>
              </a:solidFill>
            </a:rPr>
            <a:t>Ανάλυση και βελτίωση του </a:t>
          </a:r>
          <a:r>
            <a:rPr lang="en-US" sz="1600" kern="1200" dirty="0">
              <a:solidFill>
                <a:schemeClr val="bg1"/>
              </a:solidFill>
            </a:rPr>
            <a:t>LPS </a:t>
          </a:r>
          <a:r>
            <a:rPr lang="el-GR" sz="1600" kern="1200" dirty="0">
              <a:solidFill>
                <a:schemeClr val="bg1"/>
              </a:solidFill>
            </a:rPr>
            <a:t>μέσω </a:t>
          </a:r>
          <a:r>
            <a:rPr lang="el-GR" sz="1600" kern="1200" dirty="0" smtClean="0">
              <a:solidFill>
                <a:schemeClr val="bg1"/>
              </a:solidFill>
            </a:rPr>
            <a:t>της </a:t>
          </a:r>
          <a:r>
            <a:rPr lang="el-GR" sz="1600" kern="1200" smtClean="0">
              <a:solidFill>
                <a:schemeClr val="bg1"/>
              </a:solidFill>
            </a:rPr>
            <a:t>εξόρυξης διαδικασιών</a:t>
          </a:r>
          <a:endParaRPr lang="en-US" sz="1600" kern="1200" dirty="0">
            <a:solidFill>
              <a:schemeClr val="bg1"/>
            </a:solidFill>
          </a:endParaRPr>
        </a:p>
      </dsp:txBody>
      <dsp:txXfrm>
        <a:off x="5685844" y="1275133"/>
        <a:ext cx="2125503" cy="1319722"/>
      </dsp:txXfrm>
    </dsp:sp>
    <dsp:sp modelId="{DECF6DB8-B216-401E-B979-568D9DF53814}">
      <dsp:nvSpPr>
        <dsp:cNvPr id="0" name=""/>
        <dsp:cNvSpPr/>
      </dsp:nvSpPr>
      <dsp:spPr>
        <a:xfrm>
          <a:off x="8097697" y="1001048"/>
          <a:ext cx="2207619" cy="1401838"/>
        </a:xfrm>
        <a:prstGeom prst="roundRect">
          <a:avLst>
            <a:gd name="adj" fmla="val 10000"/>
          </a:avLst>
        </a:prstGeom>
        <a:solidFill>
          <a:schemeClr val="accent1">
            <a:hueOff val="0"/>
            <a:satOff val="0"/>
            <a:lumOff val="0"/>
            <a:alphaOff val="0"/>
          </a:schemeClr>
        </a:solidFill>
        <a:ln w="15875" cap="rnd"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AD2568D6-41A5-4024-93D9-3790DBA707B6}">
      <dsp:nvSpPr>
        <dsp:cNvPr id="0" name=""/>
        <dsp:cNvSpPr/>
      </dsp:nvSpPr>
      <dsp:spPr>
        <a:xfrm>
          <a:off x="8342988" y="1234075"/>
          <a:ext cx="2207619" cy="1401838"/>
        </a:xfrm>
        <a:prstGeom prst="roundRect">
          <a:avLst>
            <a:gd name="adj" fmla="val 10000"/>
          </a:avLst>
        </a:prstGeom>
        <a:solidFill>
          <a:schemeClr val="lt1">
            <a:alpha val="90000"/>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60960" tIns="60960" rIns="60960" bIns="60960" numCol="1" spcCol="1270" anchor="ctr" anchorCtr="0">
          <a:noAutofit/>
        </a:bodyPr>
        <a:lstStyle/>
        <a:p>
          <a:pPr lvl="0" algn="ctr" defTabSz="711200">
            <a:lnSpc>
              <a:spcPct val="90000"/>
            </a:lnSpc>
            <a:spcBef>
              <a:spcPct val="0"/>
            </a:spcBef>
            <a:spcAft>
              <a:spcPct val="35000"/>
            </a:spcAft>
          </a:pPr>
          <a:r>
            <a:rPr lang="el-GR" sz="1600" kern="1200" dirty="0" smtClean="0">
              <a:solidFill>
                <a:schemeClr val="bg1"/>
              </a:solidFill>
            </a:rPr>
            <a:t>Θεμελίωση προτάσεων για τη μελλοντική εξέλιξη και βελτιστοποίηση του </a:t>
          </a:r>
          <a:r>
            <a:rPr lang="en-US" sz="1600" kern="1200" dirty="0" smtClean="0">
              <a:solidFill>
                <a:schemeClr val="bg1"/>
              </a:solidFill>
            </a:rPr>
            <a:t>LPS</a:t>
          </a:r>
          <a:endParaRPr lang="en-US" sz="1600" kern="1200" dirty="0">
            <a:solidFill>
              <a:schemeClr val="bg1"/>
            </a:solidFill>
          </a:endParaRPr>
        </a:p>
      </dsp:txBody>
      <dsp:txXfrm>
        <a:off x="8384046" y="1275133"/>
        <a:ext cx="2125503" cy="1319722"/>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D1273E8-8018-429A-8D2D-A20822B466A8}">
      <dsp:nvSpPr>
        <dsp:cNvPr id="0" name=""/>
        <dsp:cNvSpPr/>
      </dsp:nvSpPr>
      <dsp:spPr>
        <a:xfrm>
          <a:off x="824" y="0"/>
          <a:ext cx="3339256" cy="3636963"/>
        </a:xfrm>
        <a:prstGeom prst="rect">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9844" tIns="0" rIns="329844" bIns="330200" numCol="1" spcCol="1270" anchor="t" anchorCtr="0">
          <a:noAutofit/>
        </a:bodyPr>
        <a:lstStyle/>
        <a:p>
          <a:pPr lvl="0" algn="l" defTabSz="1155700">
            <a:lnSpc>
              <a:spcPct val="90000"/>
            </a:lnSpc>
            <a:spcBef>
              <a:spcPct val="0"/>
            </a:spcBef>
            <a:spcAft>
              <a:spcPct val="35000"/>
            </a:spcAft>
          </a:pPr>
          <a:r>
            <a:rPr lang="en-US" sz="2600" kern="1200" dirty="0"/>
            <a:t>error_log1</a:t>
          </a:r>
          <a:r>
            <a:rPr lang="el-GR" sz="2600" kern="1200" dirty="0"/>
            <a:t> </a:t>
          </a:r>
        </a:p>
        <a:p>
          <a:pPr lvl="0" algn="l" defTabSz="1155700">
            <a:lnSpc>
              <a:spcPct val="90000"/>
            </a:lnSpc>
            <a:spcBef>
              <a:spcPct val="0"/>
            </a:spcBef>
            <a:spcAft>
              <a:spcPct val="35000"/>
            </a:spcAft>
          </a:pPr>
          <a:r>
            <a:rPr lang="el-GR" sz="2600" kern="1200" dirty="0"/>
            <a:t>(δεν εκτελείται </a:t>
          </a:r>
          <a:r>
            <a:rPr lang="en-US" sz="2600" kern="1200" dirty="0"/>
            <a:t>heating</a:t>
          </a:r>
          <a:r>
            <a:rPr lang="el-GR" sz="2600" kern="1200" dirty="0"/>
            <a:t>/</a:t>
          </a:r>
          <a:r>
            <a:rPr lang="en-US" sz="2600" kern="1200" dirty="0"/>
            <a:t>mixing</a:t>
          </a:r>
          <a:r>
            <a:rPr lang="el-GR" sz="2600" kern="1200" dirty="0"/>
            <a:t>)</a:t>
          </a:r>
          <a:endParaRPr lang="en-US" sz="2600" kern="1200" dirty="0"/>
        </a:p>
      </dsp:txBody>
      <dsp:txXfrm>
        <a:off x="824" y="1454785"/>
        <a:ext cx="3339256" cy="2182177"/>
      </dsp:txXfrm>
    </dsp:sp>
    <dsp:sp modelId="{D732A27C-134E-418E-8124-C4B232F42C14}">
      <dsp:nvSpPr>
        <dsp:cNvPr id="0" name=""/>
        <dsp:cNvSpPr/>
      </dsp:nvSpPr>
      <dsp:spPr>
        <a:xfrm>
          <a:off x="824" y="0"/>
          <a:ext cx="3339256" cy="1454785"/>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9844" tIns="165100" rIns="329844" bIns="165100" numCol="1" spcCol="1270" anchor="ctr" anchorCtr="0">
          <a:noAutofit/>
        </a:bodyPr>
        <a:lstStyle/>
        <a:p>
          <a:pPr lvl="0" algn="l" defTabSz="2933700">
            <a:lnSpc>
              <a:spcPct val="90000"/>
            </a:lnSpc>
            <a:spcBef>
              <a:spcPct val="0"/>
            </a:spcBef>
            <a:spcAft>
              <a:spcPct val="35000"/>
            </a:spcAft>
          </a:pPr>
          <a:r>
            <a:rPr lang="en-US" sz="6600" kern="1200" dirty="0"/>
            <a:t>01</a:t>
          </a:r>
        </a:p>
      </dsp:txBody>
      <dsp:txXfrm>
        <a:off x="824" y="0"/>
        <a:ext cx="3339256" cy="1454785"/>
      </dsp:txXfrm>
    </dsp:sp>
    <dsp:sp modelId="{A4EECFB4-724F-4847-A9CD-BA61FF23B355}">
      <dsp:nvSpPr>
        <dsp:cNvPr id="0" name=""/>
        <dsp:cNvSpPr/>
      </dsp:nvSpPr>
      <dsp:spPr>
        <a:xfrm>
          <a:off x="3607221" y="0"/>
          <a:ext cx="3339256" cy="3636963"/>
        </a:xfrm>
        <a:prstGeom prst="rect">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9844" tIns="0" rIns="329844" bIns="330200" numCol="1" spcCol="1270" anchor="t" anchorCtr="0">
          <a:noAutofit/>
        </a:bodyPr>
        <a:lstStyle/>
        <a:p>
          <a:pPr lvl="0" algn="l" defTabSz="1155700">
            <a:lnSpc>
              <a:spcPct val="90000"/>
            </a:lnSpc>
            <a:spcBef>
              <a:spcPct val="0"/>
            </a:spcBef>
            <a:spcAft>
              <a:spcPct val="35000"/>
            </a:spcAft>
          </a:pPr>
          <a:r>
            <a:rPr lang="en-US" sz="2600" kern="1200" dirty="0"/>
            <a:t>error_log2 </a:t>
          </a:r>
          <a:endParaRPr lang="el-GR" sz="2600" kern="1200" dirty="0"/>
        </a:p>
        <a:p>
          <a:pPr lvl="0" algn="l" defTabSz="1155700">
            <a:lnSpc>
              <a:spcPct val="90000"/>
            </a:lnSpc>
            <a:spcBef>
              <a:spcPct val="0"/>
            </a:spcBef>
            <a:spcAft>
              <a:spcPct val="35000"/>
            </a:spcAft>
          </a:pPr>
          <a:r>
            <a:rPr lang="el-GR" sz="2600" kern="1200" dirty="0"/>
            <a:t>(</a:t>
          </a:r>
          <a:r>
            <a:rPr lang="en-US" sz="2600" kern="1200" dirty="0"/>
            <a:t>heating</a:t>
          </a:r>
          <a:r>
            <a:rPr lang="el-GR" sz="2600" kern="1200" dirty="0"/>
            <a:t>/</a:t>
          </a:r>
          <a:r>
            <a:rPr lang="en-US" sz="2600" kern="1200" dirty="0"/>
            <a:t>mixing </a:t>
          </a:r>
          <a:r>
            <a:rPr lang="el-GR" sz="2600" kern="1200" dirty="0"/>
            <a:t>με λάθος σειρά)</a:t>
          </a:r>
          <a:endParaRPr lang="en-US" sz="2600" kern="1200" dirty="0"/>
        </a:p>
      </dsp:txBody>
      <dsp:txXfrm>
        <a:off x="3607221" y="1454785"/>
        <a:ext cx="3339256" cy="2182177"/>
      </dsp:txXfrm>
    </dsp:sp>
    <dsp:sp modelId="{5A649750-5314-4EE7-9BC5-D9EF323ABDCD}">
      <dsp:nvSpPr>
        <dsp:cNvPr id="0" name=""/>
        <dsp:cNvSpPr/>
      </dsp:nvSpPr>
      <dsp:spPr>
        <a:xfrm>
          <a:off x="3607221" y="0"/>
          <a:ext cx="3339256" cy="1454785"/>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9844" tIns="165100" rIns="329844" bIns="165100" numCol="1" spcCol="1270" anchor="ctr" anchorCtr="0">
          <a:noAutofit/>
        </a:bodyPr>
        <a:lstStyle/>
        <a:p>
          <a:pPr lvl="0" algn="l" defTabSz="2933700">
            <a:lnSpc>
              <a:spcPct val="90000"/>
            </a:lnSpc>
            <a:spcBef>
              <a:spcPct val="0"/>
            </a:spcBef>
            <a:spcAft>
              <a:spcPct val="35000"/>
            </a:spcAft>
          </a:pPr>
          <a:r>
            <a:rPr lang="en-US" sz="6600" kern="1200" dirty="0"/>
            <a:t>02</a:t>
          </a:r>
        </a:p>
      </dsp:txBody>
      <dsp:txXfrm>
        <a:off x="3607221" y="0"/>
        <a:ext cx="3339256" cy="1454785"/>
      </dsp:txXfrm>
    </dsp:sp>
    <dsp:sp modelId="{AD27F4F9-7B83-484F-88EF-12196089BD5D}">
      <dsp:nvSpPr>
        <dsp:cNvPr id="0" name=""/>
        <dsp:cNvSpPr/>
      </dsp:nvSpPr>
      <dsp:spPr>
        <a:xfrm>
          <a:off x="7213618" y="0"/>
          <a:ext cx="3339256" cy="3636963"/>
        </a:xfrm>
        <a:prstGeom prst="rect">
          <a:avLst/>
        </a:prstGeom>
        <a:solidFill>
          <a:schemeClr val="accent1">
            <a:hueOff val="0"/>
            <a:satOff val="0"/>
            <a:lumOff val="0"/>
            <a:alphaOff val="0"/>
          </a:schemeClr>
        </a:solidFill>
        <a:ln w="15875" cap="rnd"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329844" tIns="0" rIns="329844" bIns="330200" numCol="1" spcCol="1270" anchor="t" anchorCtr="0">
          <a:noAutofit/>
        </a:bodyPr>
        <a:lstStyle/>
        <a:p>
          <a:pPr lvl="0" algn="l" defTabSz="1155700">
            <a:lnSpc>
              <a:spcPct val="90000"/>
            </a:lnSpc>
            <a:spcBef>
              <a:spcPct val="0"/>
            </a:spcBef>
            <a:spcAft>
              <a:spcPct val="35000"/>
            </a:spcAft>
          </a:pPr>
          <a:r>
            <a:rPr lang="en-US" sz="2600" kern="1200" dirty="0"/>
            <a:t>error_log3</a:t>
          </a:r>
          <a:endParaRPr lang="el-GR" sz="2600" kern="1200" dirty="0"/>
        </a:p>
        <a:p>
          <a:pPr lvl="0" algn="l" defTabSz="1155700">
            <a:lnSpc>
              <a:spcPct val="90000"/>
            </a:lnSpc>
            <a:spcBef>
              <a:spcPct val="0"/>
            </a:spcBef>
            <a:spcAft>
              <a:spcPct val="35000"/>
            </a:spcAft>
          </a:pPr>
          <a:r>
            <a:rPr lang="el-GR" sz="2600" kern="1200" dirty="0"/>
            <a:t>(</a:t>
          </a:r>
          <a:r>
            <a:rPr lang="en-US" sz="2600" kern="1200" dirty="0"/>
            <a:t>heating</a:t>
          </a:r>
          <a:r>
            <a:rPr lang="el-GR" sz="2600" kern="1200" dirty="0"/>
            <a:t>/</a:t>
          </a:r>
          <a:r>
            <a:rPr lang="en-US" sz="2600" kern="1200" dirty="0"/>
            <a:t>mixing </a:t>
          </a:r>
          <a:r>
            <a:rPr lang="el-GR" sz="2600" kern="1200" dirty="0"/>
            <a:t>παραπάνω φορές)</a:t>
          </a:r>
          <a:endParaRPr lang="en-US" sz="2600" kern="1200" dirty="0"/>
        </a:p>
      </dsp:txBody>
      <dsp:txXfrm>
        <a:off x="7213618" y="1454785"/>
        <a:ext cx="3339256" cy="2182177"/>
      </dsp:txXfrm>
    </dsp:sp>
    <dsp:sp modelId="{7117E1B9-7211-49A0-8E32-7E59B864FDF2}">
      <dsp:nvSpPr>
        <dsp:cNvPr id="0" name=""/>
        <dsp:cNvSpPr/>
      </dsp:nvSpPr>
      <dsp:spPr>
        <a:xfrm>
          <a:off x="7213618" y="0"/>
          <a:ext cx="3339256" cy="1454785"/>
        </a:xfrm>
        <a:prstGeom prst="rect">
          <a:avLst/>
        </a:prstGeom>
        <a:noFill/>
        <a:ln w="15875" cap="rnd" cmpd="sng" algn="ctr">
          <a:noFill/>
          <a:prstDash val="solid"/>
        </a:ln>
        <a:effectLst/>
        <a:sp3d/>
      </dsp:spPr>
      <dsp:style>
        <a:lnRef idx="2">
          <a:scrgbClr r="0" g="0" b="0"/>
        </a:lnRef>
        <a:fillRef idx="1">
          <a:scrgbClr r="0" g="0" b="0"/>
        </a:fillRef>
        <a:effectRef idx="0">
          <a:scrgbClr r="0" g="0" b="0"/>
        </a:effectRef>
        <a:fontRef idx="minor">
          <a:schemeClr val="lt1"/>
        </a:fontRef>
      </dsp:style>
      <dsp:txBody>
        <a:bodyPr spcFirstLastPara="0" vert="horz" wrap="square" lIns="329844" tIns="165100" rIns="329844" bIns="165100" numCol="1" spcCol="1270" anchor="ctr" anchorCtr="0">
          <a:noAutofit/>
        </a:bodyPr>
        <a:lstStyle/>
        <a:p>
          <a:pPr lvl="0" algn="l" defTabSz="2933700">
            <a:lnSpc>
              <a:spcPct val="90000"/>
            </a:lnSpc>
            <a:spcBef>
              <a:spcPct val="0"/>
            </a:spcBef>
            <a:spcAft>
              <a:spcPct val="35000"/>
            </a:spcAft>
          </a:pPr>
          <a:r>
            <a:rPr lang="en-US" sz="6600" kern="1200" dirty="0"/>
            <a:t>03</a:t>
          </a:r>
        </a:p>
      </dsp:txBody>
      <dsp:txXfrm>
        <a:off x="7213618" y="0"/>
        <a:ext cx="3339256" cy="1454785"/>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16/7/layout/LinearBlockProcessNumbered">
  <dgm:title val="Linear Block Process Numbered"/>
  <dgm:desc val="Used to show a progression; a timeline; sequential steps in a task, process, or workflow; or to emphasize movement or direction. Automatic numbers have been introduced to show the steps of the process. Level 1 text and Level 2 text both appears in a rectangle."/>
  <dgm:catLst>
    <dgm:cat type="process" pri="5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 modelId="101" type="sibTrans" cxnId="4">
          <dgm:prSet phldrT="1"/>
          <dgm:t>
            <a:bodyPr/>
            <a:lstStyle/>
            <a:p>
              <a:r>
                <a:t>01</a:t>
              </a:r>
            </a:p>
          </dgm:t>
        </dgm:pt>
        <dgm:pt modelId="201" type="sibTrans" cxnId="5">
          <dgm:prSet phldrT="2"/>
          <dgm:t>
            <a:bodyPr/>
            <a:lstStyle/>
            <a:p>
              <a:r>
                <a:t>02</a:t>
              </a:r>
            </a:p>
          </dgm:t>
        </dgm:pt>
        <dgm:pt modelId="301" type="sibTrans" cxnId="6">
          <dgm:prSet phldrT="3"/>
          <dgm:t>
            <a:bodyPr/>
            <a:lstStyle/>
            <a:p>
              <a:r>
                <a:t>03</a:t>
              </a:r>
            </a:p>
          </dgm:t>
        </dgm:pt>
      </dgm:ptLst>
      <dgm:cxnLst>
        <dgm:cxn modelId="4" srcId="0" destId="1" srcOrd="0" destOrd="0" sibTransId="101"/>
        <dgm:cxn modelId="5" srcId="0" destId="2" srcOrd="1" destOrd="0" sibTransId="201"/>
        <dgm:cxn modelId="6" srcId="0" destId="3" srcOrd="2" destOrd="0" sibTransId="301"/>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animLvl val="lvl"/>
      <dgm:resizeHandles val="exact"/>
    </dgm:varLst>
    <dgm:alg type="lin">
      <dgm:param type="linDir" val="fromL"/>
      <dgm:param type="nodeVertAlign" val="t"/>
    </dgm:alg>
    <dgm:shape xmlns:r="http://schemas.openxmlformats.org/officeDocument/2006/relationships" r:blip="">
      <dgm:adjLst/>
    </dgm:shape>
    <dgm:presOf/>
    <dgm:constrLst>
      <dgm:constr type="h" for="ch" forName="compositeNode" refType="h"/>
      <dgm:constr type="w" for="ch" forName="compositeNode" refType="w"/>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sibTransNodeRect" op="equ"/>
      <dgm:constr type="primFontSz" for="des" forName="nodeRect" op="equ"/>
    </dgm:constrLst>
    <dgm:ruleLst/>
    <dgm:forEach name="Name4" axis="ch" ptType="node">
      <dgm:layoutNode name="compositeNode">
        <dgm:varLst>
          <dgm:bulletEnabled val="1"/>
        </dgm:varLst>
        <dgm:alg type="composite"/>
        <dgm:constrLst>
          <dgm:constr type="h" refType="w" op="lte" fact="1.2"/>
          <dgm:constr type="w" for="ch" forName="bgRect" refType="w"/>
          <dgm:constr type="h" for="ch" forName="bgRect" refType="h"/>
          <dgm:constr type="t" for="ch" forName="bgRect"/>
          <dgm:constr type="l" for="ch" forName="bgRect"/>
          <dgm:constr type="w" for="ch" forName="sibTransNodeRect" refType="w" refFor="ch" refForName="bgRect"/>
          <dgm:constr type="h" for="ch" forName="sibTransNodeRect" refType="h" refFor="ch" refForName="bgRect" fact="0.4"/>
          <dgm:constr type="t" for="ch" forName="sibTransNodeRect"/>
          <dgm:constr type="l" for="ch" forName="sibTransNodeRect"/>
          <dgm:constr type="r" for="ch" forName="nodeRect" refType="r" refFor="ch" refForName="bgRect"/>
          <dgm:constr type="h" for="ch" forName="nodeRect" refType="h" refFor="ch" refForName="bgRect" fact="0.6"/>
          <dgm:constr type="t" for="ch" forName="nodeRect" refType="b" refFor="ch" refForName="sibTransNodeRect"/>
          <dgm:constr type="l" for="ch" forName="nodeRect" refType="l" refFor="ch" refForName="bgRect"/>
        </dgm:constrLst>
        <dgm:ruleLst>
          <dgm:rule type="w" for="ch" forName="nodeRect" val="NaN" fact="NaN" max="30"/>
        </dgm:ruleLst>
        <dgm:layoutNode name="bgRect" styleLbl="alignNode1">
          <dgm:alg type="sp"/>
          <dgm:shape xmlns:r="http://schemas.openxmlformats.org/officeDocument/2006/relationships" type="rect" r:blip="">
            <dgm:adjLst>
              <dgm:adj idx="1" val="0.05"/>
            </dgm:adjLst>
          </dgm:shape>
          <dgm:presOf axis="self"/>
          <dgm:constrLst/>
          <dgm:ruleLst/>
        </dgm:layoutNode>
        <dgm:forEach name="Name19" axis="followSib" ptType="sibTrans" hideLastTrans="0" cnt="1">
          <dgm:layoutNode name="sibTransNodeRect" styleLbl="alignNode1">
            <dgm:varLst>
              <dgm:chMax val="0"/>
              <dgm:bulletEnabled val="1"/>
            </dgm:varLst>
            <dgm:presOf axis="self"/>
            <dgm:alg type="tx">
              <dgm:param type="parTxLTRAlign" val="l"/>
              <dgm:param type="parTxRTLAlign" val="l"/>
            </dgm:alg>
            <dgm:shape xmlns:r="http://schemas.openxmlformats.org/officeDocument/2006/relationships" type="rect" r:blip="" hideGeom="1">
              <dgm:adjLst/>
            </dgm:shape>
            <dgm:constrLst>
              <dgm:constr type="primFontSz" val="66"/>
              <dgm:constr type="tMarg" val="13"/>
              <dgm:constr type="lMarg" refType="w" fact="0.28"/>
              <dgm:constr type="rMarg" refType="w" fact="0.28"/>
              <dgm:constr type="bMarg" val="13"/>
            </dgm:constrLst>
            <dgm:ruleLst>
              <dgm:rule type="primFontSz" val="14" fact="NaN" max="NaN"/>
              <dgm:rule type="tMarg" val="13" fact="NaN" max="NaN"/>
            </dgm:ruleLst>
          </dgm:layoutNode>
        </dgm:forEach>
        <dgm:layoutNode name="nodeRect" styleLbl="alignNode1" moveWith="bgRect">
          <dgm:varLst>
            <dgm:bulletEnabled val="1"/>
          </dgm:varLst>
          <dgm:alg type="tx">
            <dgm:param type="parTxLTRAlign" val="l"/>
            <dgm:param type="parTxRTLAlign" val="r"/>
            <dgm:param type="txAnchorVert" val="t"/>
            <dgm:param type="stBulletLvl" val="2"/>
          </dgm:alg>
          <dgm:shape xmlns:r="http://schemas.openxmlformats.org/officeDocument/2006/relationships" type="rect" r:blip="" hideGeom="1">
            <dgm:adjLst/>
          </dgm:shape>
          <dgm:presOf axis="desOrSelf" ptType="node"/>
          <dgm:constrLst>
            <dgm:constr type="primFontSz" val="26"/>
            <dgm:constr type="tMarg"/>
            <dgm:constr type="lMarg" refType="w" fact="0.28"/>
            <dgm:constr type="rMarg" refType="w" fact="0.28"/>
            <dgm:constr type="bMarg" val="26"/>
          </dgm:constrLst>
          <dgm:ruleLst>
            <dgm:rule type="primFontSz" val="11" fact="NaN" max="NaN"/>
          </dgm:ruleLst>
        </dgm:layoutNode>
      </dgm:layoutNode>
      <dgm:forEach name="Name14" axis="followSib" ptType="sibTrans" cnt="1">
        <dgm:layoutNode name="sibTrans">
          <dgm:alg type="sp"/>
          <dgm:shape xmlns:r="http://schemas.openxmlformats.org/officeDocument/2006/relationships" r:blip="">
            <dgm:adjLst/>
          </dgm:shape>
          <dgm:presOf/>
          <dgm:constrLst/>
          <dgm:ruleLst/>
        </dgm:layoutNode>
      </dgm:forEach>
    </dgm:forEach>
  </dgm:layoutNode>
  <dgm:extLst>
    <a:ext uri="{4F341089-5ED1-44EC-B178-C955D00A3D55}">
      <dgm1611:autoBuNodeInfoLst xmlns="" xmlns:dgm1611="http://schemas.microsoft.com/office/drawing/2016/11/diagram">
        <dgm1611:autoBuNodeInfo lvl="1" ptType="sibTrans">
          <dgm1611:buPr prefix="" leadZeros="1">
            <a:buAutoNum type="arabicParenBoth"/>
          </dgm1611:buPr>
        </dgm1611:autoBuNodeInfo>
      </dgm1611:autoBuNodeInfoLst>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audio1.wav>
</file>

<file path=ppt/media/hdphoto1.wdp>
</file>

<file path=ppt/media/hdphoto2.wdp>
</file>

<file path=ppt/media/hdphoto3.wdp>
</file>

<file path=ppt/media/hdphoto4.wdp>
</file>

<file path=ppt/media/hdphoto5.wdp>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l-GR"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E208EE4-8647-4B4A-A99C-E259278CB377}" type="datetimeFigureOut">
              <a:rPr lang="el-GR" smtClean="0"/>
              <a:t>6/7/2024</a:t>
            </a:fld>
            <a:endParaRPr lang="el-GR"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l-GR"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l-G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l-GR"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A51BCC-D2C6-4754-ABB0-C972F5BE646F}" type="slidenum">
              <a:rPr lang="el-GR" smtClean="0"/>
              <a:t>‹#›</a:t>
            </a:fld>
            <a:endParaRPr lang="el-GR" dirty="0"/>
          </a:p>
        </p:txBody>
      </p:sp>
    </p:spTree>
    <p:extLst>
      <p:ext uri="{BB962C8B-B14F-4D97-AF65-F5344CB8AC3E}">
        <p14:creationId xmlns:p14="http://schemas.microsoft.com/office/powerpoint/2010/main" val="386048695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baseline="0" dirty="0" smtClean="0"/>
              <a:t>Η εργασία μου έχει τίτλο </a:t>
            </a:r>
            <a:r>
              <a:rPr lang="en-US" baseline="0" dirty="0" smtClean="0"/>
              <a:t>“</a:t>
            </a:r>
            <a:r>
              <a:rPr lang="el-GR" baseline="0" dirty="0" smtClean="0"/>
              <a:t>Εξόρυξη Διαδικασιών σε Κυβερνοφυσικά Συστήματα: </a:t>
            </a:r>
            <a:r>
              <a:rPr lang="en-US" baseline="0" dirty="0" smtClean="0"/>
              <a:t>Liqueur Plant case study”.</a:t>
            </a:r>
            <a:r>
              <a:rPr lang="el-GR" baseline="0" dirty="0" smtClean="0"/>
              <a:t> </a:t>
            </a:r>
            <a:endParaRPr lang="en-US" baseline="0" dirty="0" smtClean="0"/>
          </a:p>
          <a:p>
            <a:endParaRPr lang="en-US" dirty="0"/>
          </a:p>
        </p:txBody>
      </p:sp>
      <p:sp>
        <p:nvSpPr>
          <p:cNvPr id="4" name="Slide Number Placeholder 3"/>
          <p:cNvSpPr>
            <a:spLocks noGrp="1"/>
          </p:cNvSpPr>
          <p:nvPr>
            <p:ph type="sldNum" sz="quarter" idx="10"/>
          </p:nvPr>
        </p:nvSpPr>
        <p:spPr/>
        <p:txBody>
          <a:bodyPr/>
          <a:lstStyle/>
          <a:p>
            <a:fld id="{24A51BCC-D2C6-4754-ABB0-C972F5BE646F}" type="slidenum">
              <a:rPr lang="el-GR" smtClean="0"/>
              <a:t>1</a:t>
            </a:fld>
            <a:endParaRPr lang="el-GR" dirty="0"/>
          </a:p>
        </p:txBody>
      </p:sp>
    </p:spTree>
    <p:extLst>
      <p:ext uri="{BB962C8B-B14F-4D97-AF65-F5344CB8AC3E}">
        <p14:creationId xmlns:p14="http://schemas.microsoft.com/office/powerpoint/2010/main" val="264725931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Για την</a:t>
            </a:r>
            <a:r>
              <a:rPr lang="el-GR" baseline="0" dirty="0" smtClean="0"/>
              <a:t> εκτέλεση των τεχνικών της εξόρυξης διαδικασιών στο </a:t>
            </a:r>
            <a:r>
              <a:rPr lang="en-US" baseline="0" dirty="0" smtClean="0"/>
              <a:t>Liqueur Plant, </a:t>
            </a:r>
            <a:r>
              <a:rPr lang="el-GR" baseline="0" dirty="0" smtClean="0"/>
              <a:t>χρησιμοποιήθηκαν δύο διαφορετικά εργαλεία. </a:t>
            </a:r>
          </a:p>
          <a:p>
            <a:endParaRPr lang="el-GR" baseline="0" dirty="0" smtClean="0"/>
          </a:p>
          <a:p>
            <a:r>
              <a:rPr lang="el-GR" baseline="0" dirty="0" smtClean="0"/>
              <a:t>Η βιβλιοθήκη της </a:t>
            </a:r>
            <a:r>
              <a:rPr lang="en-US" baseline="0" dirty="0" smtClean="0"/>
              <a:t>python “PM4PY”</a:t>
            </a:r>
            <a:r>
              <a:rPr lang="el-GR" baseline="0" dirty="0" smtClean="0"/>
              <a:t>, εστιασμένη στην εξόρυξη διαδικασιών με σημαντική συμβολή στην ακαδημαϊκή έρευνα, υποστηρίζοντας όλες τις τεχνικές και τους αλγόριθμους της εξόρυξης διαδικασιών, καθώς και το εμπορικό λογισμικό </a:t>
            </a:r>
            <a:r>
              <a:rPr lang="en-US" baseline="0" dirty="0" smtClean="0"/>
              <a:t>Disco</a:t>
            </a:r>
            <a:r>
              <a:rPr lang="el-GR" baseline="0" dirty="0" smtClean="0"/>
              <a:t> το οποίο είναι ευκολότερο στη χρήση και ασχολείται περισσότερο με την οπτική αναπαράσταση της διαδικασίας και την </a:t>
            </a:r>
            <a:r>
              <a:rPr lang="el-GR" dirty="0" smtClean="0"/>
              <a:t>προβολή στατιστικών.</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10</a:t>
            </a:fld>
            <a:endParaRPr lang="el-GR" dirty="0"/>
          </a:p>
        </p:txBody>
      </p:sp>
    </p:spTree>
    <p:extLst>
      <p:ext uri="{BB962C8B-B14F-4D97-AF65-F5344CB8AC3E}">
        <p14:creationId xmlns:p14="http://schemas.microsoft.com/office/powerpoint/2010/main" val="17460517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l-GR" dirty="0" smtClean="0"/>
              <a:t>Η</a:t>
            </a:r>
            <a:r>
              <a:rPr lang="el-GR" baseline="0" dirty="0" smtClean="0"/>
              <a:t> πρώτη τεχνική εξόρυξης διαδικασιών στο </a:t>
            </a:r>
            <a:r>
              <a:rPr lang="en-US" baseline="0" dirty="0" smtClean="0"/>
              <a:t>Liqueur Plant</a:t>
            </a:r>
            <a:r>
              <a:rPr lang="el-GR" baseline="0" dirty="0" smtClean="0"/>
              <a:t>, </a:t>
            </a:r>
            <a:r>
              <a:rPr lang="el-GR" dirty="0" smtClean="0"/>
              <a:t>είναι η</a:t>
            </a:r>
            <a:r>
              <a:rPr lang="el-GR" baseline="0" dirty="0" smtClean="0"/>
              <a:t> εφαρμογή </a:t>
            </a:r>
            <a:r>
              <a:rPr lang="el-GR" dirty="0" smtClean="0"/>
              <a:t>αλγόριθμων ανακάλυψης στο</a:t>
            </a:r>
            <a:r>
              <a:rPr lang="el-GR" baseline="0" dirty="0" smtClean="0"/>
              <a:t> αρχείο καταγραφής του </a:t>
            </a:r>
            <a:r>
              <a:rPr lang="el-GR" dirty="0" smtClean="0"/>
              <a:t>για να κατασκευαστεί</a:t>
            </a:r>
            <a:r>
              <a:rPr lang="el-GR" baseline="0" dirty="0" smtClean="0"/>
              <a:t> </a:t>
            </a:r>
            <a:r>
              <a:rPr lang="el-GR" dirty="0" smtClean="0"/>
              <a:t>το μοντέλο της διαδικασίας κάθε τύπου παραγωγής Α, Β. Η ανακάλυψη της διαδικασίας επιχειρεί να δώσει μια σαφή εικόνα για το τι συμβαίνει πραγματικά στο σύστημα. Χρησιμοποιήθηκαν</a:t>
            </a:r>
            <a:r>
              <a:rPr lang="el-GR" baseline="0" dirty="0" smtClean="0"/>
              <a:t> οι αλγόριθμοι </a:t>
            </a:r>
            <a:r>
              <a:rPr lang="el-GR" dirty="0" smtClean="0"/>
              <a:t>alpha miner, inductive miner και heuristic miner</a:t>
            </a:r>
            <a:r>
              <a:rPr lang="el-GR" baseline="0" dirty="0" smtClean="0"/>
              <a:t> για </a:t>
            </a:r>
            <a:r>
              <a:rPr lang="el-GR" dirty="0" smtClean="0"/>
              <a:t>την ανακάλυψη των αντίστοιχα petri net και έπειτα η μετατροπή</a:t>
            </a:r>
            <a:r>
              <a:rPr lang="el-GR" baseline="0" dirty="0" smtClean="0"/>
              <a:t> του </a:t>
            </a:r>
            <a:r>
              <a:rPr lang="el-GR" dirty="0" smtClean="0"/>
              <a:t>σε λιγότερο σύνθετα μοντέλα διαδικασιών, για τον</a:t>
            </a:r>
            <a:r>
              <a:rPr lang="el-GR" baseline="0" dirty="0" smtClean="0"/>
              <a:t> εντοπισμό </a:t>
            </a:r>
            <a:r>
              <a:rPr lang="el-GR" dirty="0" smtClean="0"/>
              <a:t>της ροής της κάθε διαδικασίας παραγωγής</a:t>
            </a:r>
            <a:r>
              <a:rPr lang="el-GR" baseline="0" dirty="0" smtClean="0"/>
              <a:t> Α και Β. Τα μοντέλα αυτά, έπειτα χρησιμοποιήθηκαν για την σύγκριση της θεωρητικής περιγραφής και των ήδη υπάρχοντων </a:t>
            </a:r>
            <a:r>
              <a:rPr lang="en-US" baseline="0" dirty="0" smtClean="0"/>
              <a:t>activity diagrams </a:t>
            </a:r>
            <a:r>
              <a:rPr lang="el-GR" baseline="0" dirty="0" smtClean="0"/>
              <a:t>των διαδικασιών παραγωγής του συστήματος.</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11</a:t>
            </a:fld>
            <a:endParaRPr lang="el-GR" dirty="0"/>
          </a:p>
        </p:txBody>
      </p:sp>
    </p:spTree>
    <p:extLst>
      <p:ext uri="{BB962C8B-B14F-4D97-AF65-F5344CB8AC3E}">
        <p14:creationId xmlns:p14="http://schemas.microsoft.com/office/powerpoint/2010/main" val="229332200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Αυτό είναι το </a:t>
            </a:r>
            <a:r>
              <a:rPr lang="en-US" dirty="0" smtClean="0"/>
              <a:t>petri net </a:t>
            </a:r>
            <a:r>
              <a:rPr lang="el-GR" dirty="0" smtClean="0"/>
              <a:t>που κατασκεύασε</a:t>
            </a:r>
            <a:r>
              <a:rPr lang="el-GR" baseline="0" dirty="0" smtClean="0"/>
              <a:t> ο </a:t>
            </a:r>
            <a:r>
              <a:rPr lang="en-US" baseline="0" dirty="0" smtClean="0"/>
              <a:t>alpha miner</a:t>
            </a:r>
            <a:r>
              <a:rPr lang="el-GR" baseline="0" dirty="0" smtClean="0"/>
              <a:t> για τη διαδικασία παραγωγής τύπου Α</a:t>
            </a:r>
            <a:r>
              <a:rPr lang="en-US" baseline="0" dirty="0" smtClean="0"/>
              <a:t>. </a:t>
            </a:r>
            <a:r>
              <a:rPr lang="el-GR" baseline="0" dirty="0" smtClean="0"/>
              <a:t>Σε αυτό βλέπουμε ένα παραλληλόγραμμο (ή μετάβαση) για κάθε μια από τις 12 δραστηριότητες που συνθέτουν τη διαδικασία παραγωγής και ένα κύκλο (ή τόπος) μέσα από τον οποίο πυροδοτείται η μετάβαση στην οποία οδηγεί. Παράλληλα βλέπουμε την αρχική κατάσταση της διαδικασίας με πιο έντονο περίγραμμα και ένα </a:t>
            </a:r>
            <a:r>
              <a:rPr lang="en-US" baseline="0" dirty="0" smtClean="0"/>
              <a:t>token </a:t>
            </a:r>
            <a:r>
              <a:rPr lang="el-GR" baseline="0" dirty="0" smtClean="0"/>
              <a:t>μέσα στον αντίστοιχο τόπο.</a:t>
            </a:r>
          </a:p>
          <a:p>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12</a:t>
            </a:fld>
            <a:endParaRPr lang="el-GR" dirty="0"/>
          </a:p>
        </p:txBody>
      </p:sp>
    </p:spTree>
    <p:extLst>
      <p:ext uri="{BB962C8B-B14F-4D97-AF65-F5344CB8AC3E}">
        <p14:creationId xmlns:p14="http://schemas.microsoft.com/office/powerpoint/2010/main" val="39655567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Αντίστοιχα, βλέπουμε</a:t>
            </a:r>
            <a:r>
              <a:rPr lang="el-GR" baseline="0" dirty="0" smtClean="0"/>
              <a:t> ένα διαφορετικό </a:t>
            </a:r>
            <a:r>
              <a:rPr lang="en-US" baseline="0" dirty="0" smtClean="0"/>
              <a:t>petri net </a:t>
            </a:r>
            <a:r>
              <a:rPr lang="el-GR" baseline="0" dirty="0" smtClean="0"/>
              <a:t>για την ίδια διαδικασία παραγωγής τύπου Α που κατασκευάστηκε από τον </a:t>
            </a:r>
            <a:r>
              <a:rPr lang="en-US" baseline="0" dirty="0" smtClean="0"/>
              <a:t>inductive miner. </a:t>
            </a:r>
            <a:r>
              <a:rPr lang="el-GR" baseline="0" dirty="0" smtClean="0"/>
              <a:t>Σε αυτό το </a:t>
            </a:r>
            <a:r>
              <a:rPr lang="en-US" baseline="0" dirty="0" smtClean="0"/>
              <a:t>petri net </a:t>
            </a:r>
            <a:r>
              <a:rPr lang="el-GR" baseline="0" dirty="0" smtClean="0"/>
              <a:t>υπάρχουν και «αόρατες μεταβάσεις» που συμβολίζονται με μαύρα παραλληλόγραμμα.</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13</a:t>
            </a:fld>
            <a:endParaRPr lang="el-GR" dirty="0"/>
          </a:p>
        </p:txBody>
      </p:sp>
    </p:spTree>
    <p:extLst>
      <p:ext uri="{BB962C8B-B14F-4D97-AF65-F5344CB8AC3E}">
        <p14:creationId xmlns:p14="http://schemas.microsoft.com/office/powerpoint/2010/main" val="78002698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Τέλος,</a:t>
            </a:r>
            <a:r>
              <a:rPr lang="el-GR" baseline="0" dirty="0" smtClean="0"/>
              <a:t> βλέπουμε το </a:t>
            </a:r>
            <a:r>
              <a:rPr lang="en-US" baseline="0" dirty="0" smtClean="0"/>
              <a:t>petri net </a:t>
            </a:r>
            <a:r>
              <a:rPr lang="el-GR" baseline="0" dirty="0" smtClean="0"/>
              <a:t>που κατασκευάστηκε από τον </a:t>
            </a:r>
            <a:r>
              <a:rPr lang="en-US" baseline="0" dirty="0" smtClean="0"/>
              <a:t>heuristics miner</a:t>
            </a:r>
            <a:r>
              <a:rPr lang="el-GR" baseline="0" dirty="0" smtClean="0"/>
              <a:t> για την ίδια διαδικασία, το οποίο περιέχει επίσης αόρατες μεταβάσεις όπως πριν.</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14</a:t>
            </a:fld>
            <a:endParaRPr lang="el-GR" dirty="0"/>
          </a:p>
        </p:txBody>
      </p:sp>
    </p:spTree>
    <p:extLst>
      <p:ext uri="{BB962C8B-B14F-4D97-AF65-F5344CB8AC3E}">
        <p14:creationId xmlns:p14="http://schemas.microsoft.com/office/powerpoint/2010/main" val="196933586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Η δεύτερη τεχνική</a:t>
            </a:r>
            <a:r>
              <a:rPr lang="el-GR" baseline="0" dirty="0" smtClean="0"/>
              <a:t> της εξόρυξης διαδικασιών στο </a:t>
            </a:r>
            <a:r>
              <a:rPr lang="en-US" baseline="0" dirty="0" smtClean="0"/>
              <a:t>Liqueur Plant </a:t>
            </a:r>
            <a:r>
              <a:rPr lang="el-GR" baseline="0" dirty="0" smtClean="0"/>
              <a:t>είναι ο έλεγχος συμμόρφωσης που υλοποιήθηκε </a:t>
            </a:r>
            <a:r>
              <a:rPr lang="el-GR" dirty="0" smtClean="0"/>
              <a:t>με δύο μεθόδους: token</a:t>
            </a:r>
            <a:r>
              <a:rPr lang="en-US" dirty="0" smtClean="0"/>
              <a:t>-</a:t>
            </a:r>
            <a:r>
              <a:rPr lang="el-GR" dirty="0" smtClean="0"/>
              <a:t>based replay και alignments. Σκοπός</a:t>
            </a:r>
            <a:r>
              <a:rPr lang="el-GR" baseline="0" dirty="0" smtClean="0"/>
              <a:t> ήταν να</a:t>
            </a:r>
            <a:r>
              <a:rPr lang="el-GR" dirty="0" smtClean="0"/>
              <a:t> εξαχθού</a:t>
            </a:r>
            <a:r>
              <a:rPr lang="el-GR" baseline="0" dirty="0" smtClean="0"/>
              <a:t>ν τα διαγνωστικά</a:t>
            </a:r>
            <a:r>
              <a:rPr lang="el-GR" dirty="0" smtClean="0"/>
              <a:t> και</a:t>
            </a:r>
            <a:r>
              <a:rPr lang="el-GR" baseline="0" dirty="0" smtClean="0"/>
              <a:t> </a:t>
            </a:r>
            <a:r>
              <a:rPr lang="el-GR" dirty="0" smtClean="0"/>
              <a:t>με τη χρήση μετρικών ποιότητας</a:t>
            </a:r>
            <a:r>
              <a:rPr lang="el-GR" baseline="0" dirty="0" smtClean="0"/>
              <a:t> να βρεθεί το </a:t>
            </a:r>
            <a:r>
              <a:rPr lang="el-GR" dirty="0" smtClean="0"/>
              <a:t>πόσο καλά</a:t>
            </a:r>
            <a:r>
              <a:rPr lang="el-GR" baseline="0" dirty="0" smtClean="0"/>
              <a:t> </a:t>
            </a:r>
            <a:r>
              <a:rPr lang="el-GR" dirty="0" smtClean="0"/>
              <a:t>αναπαριστά το κάθε από τα τρία μοντέλα</a:t>
            </a:r>
            <a:r>
              <a:rPr lang="el-GR" baseline="0" dirty="0" smtClean="0"/>
              <a:t> </a:t>
            </a:r>
            <a:r>
              <a:rPr lang="el-GR" dirty="0" smtClean="0"/>
              <a:t>την αντίστοιχη διαδικασία παραγωγής</a:t>
            </a:r>
            <a:r>
              <a:rPr lang="en-US" dirty="0" smtClean="0"/>
              <a:t>.</a:t>
            </a:r>
            <a:r>
              <a:rPr lang="el-GR" dirty="0" smtClean="0"/>
              <a:t> </a:t>
            </a:r>
          </a:p>
          <a:p>
            <a:endParaRPr lang="el-GR" dirty="0" smtClean="0"/>
          </a:p>
          <a:p>
            <a:r>
              <a:rPr lang="el-GR" dirty="0" smtClean="0"/>
              <a:t>Έπειτα</a:t>
            </a:r>
            <a:r>
              <a:rPr lang="el-GR" baseline="0" dirty="0" smtClean="0"/>
              <a:t>, γ</a:t>
            </a:r>
            <a:r>
              <a:rPr lang="el-GR" dirty="0" smtClean="0"/>
              <a:t>ια να γίνει περισσότερο εμφανής η χρησιμότητα του ελέγχου συμμόρφωσης σε εντοπισμό μη αναμενόμενης συμπεριφοράς, δημιουργήθηκαν</a:t>
            </a:r>
            <a:r>
              <a:rPr lang="el-GR" baseline="0" dirty="0" smtClean="0"/>
              <a:t> </a:t>
            </a:r>
            <a:r>
              <a:rPr lang="el-GR" dirty="0" smtClean="0"/>
              <a:t>χειροκίνητα κάποια ψεύτικα αρχεία καταγραφής,</a:t>
            </a:r>
            <a:r>
              <a:rPr lang="el-GR" baseline="0" dirty="0" smtClean="0"/>
              <a:t> </a:t>
            </a:r>
            <a:r>
              <a:rPr lang="el-GR" dirty="0" smtClean="0"/>
              <a:t>ξεκινώντας από τα δεδομένα του προσομοιωτή και τα οποία σε πραγματικές συνθήκες λειτουργίας του</a:t>
            </a:r>
            <a:r>
              <a:rPr lang="el-GR" baseline="0" dirty="0" smtClean="0"/>
              <a:t> συστήματος </a:t>
            </a:r>
            <a:r>
              <a:rPr lang="el-GR" dirty="0" smtClean="0"/>
              <a:t>θα ήταν πιθανό να εμφανιστούν ως σφάλματα.</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15</a:t>
            </a:fld>
            <a:endParaRPr lang="el-GR" dirty="0"/>
          </a:p>
        </p:txBody>
      </p:sp>
    </p:spTree>
    <p:extLst>
      <p:ext uri="{BB962C8B-B14F-4D97-AF65-F5344CB8AC3E}">
        <p14:creationId xmlns:p14="http://schemas.microsoft.com/office/powerpoint/2010/main" val="218131688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Σε αυτόν τον πίνακα, βλέπουμε τα</a:t>
            </a:r>
            <a:r>
              <a:rPr lang="el-GR" baseline="0" dirty="0" smtClean="0"/>
              <a:t> διαγνωστικά από την μέθοδο </a:t>
            </a:r>
            <a:r>
              <a:rPr lang="en-US" baseline="0" dirty="0" smtClean="0"/>
              <a:t>token based replay </a:t>
            </a:r>
            <a:r>
              <a:rPr lang="el-GR" baseline="0" dirty="0" smtClean="0"/>
              <a:t>στη διαδικασία τύπου Α σε κάθε ένα από τα τρία μοντέλα. </a:t>
            </a:r>
          </a:p>
          <a:p>
            <a:endParaRPr lang="el-GR" baseline="0" dirty="0" smtClean="0"/>
          </a:p>
          <a:p>
            <a:r>
              <a:rPr lang="el-GR" baseline="0" dirty="0" smtClean="0"/>
              <a:t>Μας ενδιαφέρουν οι δύο τελευταίες στήλες, που μετράνε το κατά πόσο το αρχείο καταγραφής επαληθεύει το μοντέλο (το </a:t>
            </a:r>
            <a:r>
              <a:rPr lang="en-US" baseline="0" dirty="0" smtClean="0"/>
              <a:t>log_fitness) </a:t>
            </a:r>
            <a:r>
              <a:rPr lang="el-GR" baseline="0" dirty="0" smtClean="0"/>
              <a:t>και το κατά πόσο το μοντέλο επιτρέπει την πρόσθετη συμπεριφορά, δηλαδή αυτή που δεν είναι καταγεγγραμένη στο αρχείο (το </a:t>
            </a:r>
            <a:r>
              <a:rPr lang="en-US" baseline="0" dirty="0" smtClean="0"/>
              <a:t>precision)</a:t>
            </a:r>
            <a:r>
              <a:rPr lang="el-GR" baseline="0" dirty="0" smtClean="0"/>
              <a:t>. Παρατηρούμε ότι ένα μοντέλο με μικρό </a:t>
            </a:r>
            <a:r>
              <a:rPr lang="en-US" baseline="0" dirty="0" smtClean="0"/>
              <a:t>precision (</a:t>
            </a:r>
            <a:r>
              <a:rPr lang="el-GR" baseline="0" dirty="0" smtClean="0"/>
              <a:t>δηλαδή επιτρέπει πολύ πρόσθετη συμπεριφορά) οδηγεί σε μεγάλο </a:t>
            </a:r>
            <a:r>
              <a:rPr lang="en-US" baseline="0" dirty="0" smtClean="0"/>
              <a:t>fitness</a:t>
            </a:r>
            <a:r>
              <a:rPr lang="el-GR" baseline="0" dirty="0" smtClean="0"/>
              <a:t>, όπως αναμενόταν.</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16</a:t>
            </a:fld>
            <a:endParaRPr lang="el-GR" dirty="0"/>
          </a:p>
        </p:txBody>
      </p:sp>
    </p:spTree>
    <p:extLst>
      <p:ext uri="{BB962C8B-B14F-4D97-AF65-F5344CB8AC3E}">
        <p14:creationId xmlns:p14="http://schemas.microsoft.com/office/powerpoint/2010/main" val="197793128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l-GR" dirty="0" smtClean="0"/>
              <a:t>Αντίστοιχα, βλέπουμε τα</a:t>
            </a:r>
            <a:r>
              <a:rPr lang="el-GR" baseline="0" dirty="0" smtClean="0"/>
              <a:t> διαγνωστικά από την μέθοδο </a:t>
            </a:r>
            <a:r>
              <a:rPr lang="en-US" baseline="0" dirty="0" smtClean="0"/>
              <a:t>alignments </a:t>
            </a:r>
            <a:r>
              <a:rPr lang="el-GR" baseline="0" dirty="0" smtClean="0"/>
              <a:t>στη διαδικασία τύπου Α, με μικρές διαφοροποιήσεις για το μοντέλο του </a:t>
            </a:r>
            <a:r>
              <a:rPr lang="en-US" baseline="0" dirty="0" smtClean="0"/>
              <a:t>heuristic miner</a:t>
            </a:r>
            <a:r>
              <a:rPr lang="el-GR" baseline="0" dirty="0" smtClean="0"/>
              <a:t>.</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17</a:t>
            </a:fld>
            <a:endParaRPr lang="el-GR" dirty="0"/>
          </a:p>
        </p:txBody>
      </p:sp>
    </p:spTree>
    <p:extLst>
      <p:ext uri="{BB962C8B-B14F-4D97-AF65-F5344CB8AC3E}">
        <p14:creationId xmlns:p14="http://schemas.microsoft.com/office/powerpoint/2010/main" val="154033553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Τα</a:t>
            </a:r>
            <a:r>
              <a:rPr lang="el-GR" baseline="0" dirty="0" smtClean="0"/>
              <a:t> επόμενα αρχεία καταγραφής που ελέγχθηκαν πάνω στα μοντέλα είναι αυτά που περιέχουν τα τρία είδη σφαλμάτων. </a:t>
            </a:r>
          </a:p>
          <a:p>
            <a:endParaRPr lang="el-GR" baseline="0" dirty="0" smtClean="0"/>
          </a:p>
          <a:p>
            <a:r>
              <a:rPr lang="el-GR" baseline="0" dirty="0" smtClean="0"/>
              <a:t>Στο πρώτο αρχείο δεν εκτελείται θέρμανση και ανάδευση, στο δεύτερο έχουν λάθος σειρά και στο τρίτο εκτελούνται θέρμανση και ανάδευση παραπάνω από μια φορά σε κάθε διαδικασία.</a:t>
            </a:r>
            <a:endParaRPr lang="en-US" dirty="0"/>
          </a:p>
        </p:txBody>
      </p:sp>
      <p:sp>
        <p:nvSpPr>
          <p:cNvPr id="4" name="Slide Number Placeholder 3"/>
          <p:cNvSpPr>
            <a:spLocks noGrp="1"/>
          </p:cNvSpPr>
          <p:nvPr>
            <p:ph type="sldNum" sz="quarter" idx="10"/>
          </p:nvPr>
        </p:nvSpPr>
        <p:spPr/>
        <p:txBody>
          <a:bodyPr/>
          <a:lstStyle/>
          <a:p>
            <a:fld id="{24A51BCC-D2C6-4754-ABB0-C972F5BE646F}" type="slidenum">
              <a:rPr lang="el-GR" smtClean="0"/>
              <a:t>18</a:t>
            </a:fld>
            <a:endParaRPr lang="el-GR" dirty="0"/>
          </a:p>
        </p:txBody>
      </p:sp>
    </p:spTree>
    <p:extLst>
      <p:ext uri="{BB962C8B-B14F-4D97-AF65-F5344CB8AC3E}">
        <p14:creationId xmlns:p14="http://schemas.microsoft.com/office/powerpoint/2010/main" val="30491940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Σε αυτό τον πίνακα,</a:t>
            </a:r>
            <a:r>
              <a:rPr lang="el-GR" baseline="0" dirty="0" smtClean="0"/>
              <a:t> βλέπουμε τη μετρική </a:t>
            </a:r>
            <a:r>
              <a:rPr lang="en-US" baseline="0" dirty="0" smtClean="0"/>
              <a:t>fitness </a:t>
            </a:r>
            <a:r>
              <a:rPr lang="el-GR" baseline="0" dirty="0" smtClean="0"/>
              <a:t>που μετρήθηκε μέσω </a:t>
            </a:r>
            <a:r>
              <a:rPr lang="en-US" baseline="0" dirty="0" smtClean="0"/>
              <a:t>token-based replay </a:t>
            </a:r>
            <a:r>
              <a:rPr lang="el-GR" baseline="0" dirty="0" smtClean="0"/>
              <a:t>για κάθε ένα από τα τρία αρχεία με σφάλματα καθώς και στο αληθινό αρχείο.</a:t>
            </a:r>
          </a:p>
          <a:p>
            <a:endParaRPr lang="el-GR" baseline="0" dirty="0" smtClean="0"/>
          </a:p>
          <a:p>
            <a:r>
              <a:rPr lang="el-GR" baseline="0" dirty="0" smtClean="0"/>
              <a:t>Παρατηρούμε ότι, οι αποκλίσεις των ψεύτικων αρχείων είναι πολύ μικρές σε σχέση με το αληθινό.</a:t>
            </a:r>
          </a:p>
          <a:p>
            <a:endParaRPr lang="el-GR" baseline="0" dirty="0" smtClean="0"/>
          </a:p>
          <a:p>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19</a:t>
            </a:fld>
            <a:endParaRPr lang="el-GR" dirty="0"/>
          </a:p>
        </p:txBody>
      </p:sp>
    </p:spTree>
    <p:extLst>
      <p:ext uri="{BB962C8B-B14F-4D97-AF65-F5344CB8AC3E}">
        <p14:creationId xmlns:p14="http://schemas.microsoft.com/office/powerpoint/2010/main" val="40603775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Το αντικείμενο </a:t>
            </a:r>
            <a:r>
              <a:rPr lang="el-GR" baseline="0" dirty="0" smtClean="0"/>
              <a:t>της</a:t>
            </a:r>
            <a:r>
              <a:rPr lang="el-GR" dirty="0" smtClean="0"/>
              <a:t>,</a:t>
            </a:r>
            <a:r>
              <a:rPr lang="el-GR" baseline="0" dirty="0" smtClean="0"/>
              <a:t> </a:t>
            </a:r>
            <a:r>
              <a:rPr lang="el-GR" dirty="0" smtClean="0"/>
              <a:t>είναι</a:t>
            </a:r>
            <a:r>
              <a:rPr lang="el-GR" baseline="0" dirty="0" smtClean="0"/>
              <a:t> η </a:t>
            </a:r>
            <a:r>
              <a:rPr lang="el-GR" dirty="0" smtClean="0"/>
              <a:t>μελέτη της εξόρυξης διαδικασιών</a:t>
            </a:r>
            <a:r>
              <a:rPr lang="el-GR" baseline="0" dirty="0" smtClean="0"/>
              <a:t> και η ενσωμάτωση της στο πλαίσιο των </a:t>
            </a:r>
            <a:r>
              <a:rPr lang="en-US" dirty="0" smtClean="0"/>
              <a:t>CPS </a:t>
            </a:r>
            <a:r>
              <a:rPr lang="el-GR" dirty="0" smtClean="0"/>
              <a:t>και</a:t>
            </a:r>
            <a:r>
              <a:rPr lang="el-GR" baseline="0" dirty="0" smtClean="0"/>
              <a:t> </a:t>
            </a:r>
            <a:r>
              <a:rPr lang="en-US" baseline="0" dirty="0" smtClean="0"/>
              <a:t>IAS</a:t>
            </a:r>
            <a:r>
              <a:rPr lang="el-GR" baseline="0" dirty="0" smtClean="0"/>
              <a:t> και η εφαρμογή της για την ανάλυση και βελτίωση ενός συστήματος παραγωγής λικέρ</a:t>
            </a:r>
            <a:r>
              <a:rPr lang="en-US" baseline="0" dirty="0" smtClean="0"/>
              <a:t>.</a:t>
            </a:r>
            <a:r>
              <a:rPr lang="el-GR" baseline="0" dirty="0" smtClean="0"/>
              <a:t> </a:t>
            </a:r>
            <a:endParaRPr lang="en-US" baseline="0" dirty="0" smtClean="0"/>
          </a:p>
          <a:p>
            <a:endParaRPr lang="en-US" baseline="0" dirty="0" smtClean="0"/>
          </a:p>
          <a:p>
            <a:r>
              <a:rPr lang="el-GR" baseline="0" dirty="0" smtClean="0"/>
              <a:t>Μέσω αυτής της διαδικασίας, επιδιώκεται η ενίσχυση της αποτελεσματικότητας, της ασφάλειας και της αποδοτικότητας του παραπάνω συστήματος καθώς και η θετική συνδρομή της στην εξέλιξη του σχεδιασμού των κυβερνοφυσικών συστημάτων, στην ανερχόμενη εποχή της βιομηχανίας.</a:t>
            </a:r>
          </a:p>
        </p:txBody>
      </p:sp>
      <p:sp>
        <p:nvSpPr>
          <p:cNvPr id="4" name="Slide Number Placeholder 3"/>
          <p:cNvSpPr>
            <a:spLocks noGrp="1"/>
          </p:cNvSpPr>
          <p:nvPr>
            <p:ph type="sldNum" sz="quarter" idx="5"/>
          </p:nvPr>
        </p:nvSpPr>
        <p:spPr/>
        <p:txBody>
          <a:bodyPr/>
          <a:lstStyle/>
          <a:p>
            <a:fld id="{24A51BCC-D2C6-4754-ABB0-C972F5BE646F}" type="slidenum">
              <a:rPr lang="el-GR" smtClean="0"/>
              <a:t>2</a:t>
            </a:fld>
            <a:endParaRPr lang="el-GR" dirty="0"/>
          </a:p>
        </p:txBody>
      </p:sp>
    </p:spTree>
    <p:extLst>
      <p:ext uri="{BB962C8B-B14F-4D97-AF65-F5344CB8AC3E}">
        <p14:creationId xmlns:p14="http://schemas.microsoft.com/office/powerpoint/2010/main" val="277266513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Αντίστοιχα, βλέπουμε τις</a:t>
            </a:r>
            <a:r>
              <a:rPr lang="el-GR" baseline="0" dirty="0" smtClean="0"/>
              <a:t> μετρήσεις του </a:t>
            </a:r>
            <a:r>
              <a:rPr lang="en-US" baseline="0" dirty="0" smtClean="0"/>
              <a:t>fitness </a:t>
            </a:r>
            <a:r>
              <a:rPr lang="el-GR" baseline="0" dirty="0" smtClean="0"/>
              <a:t>με τη μέθοδο </a:t>
            </a:r>
            <a:r>
              <a:rPr lang="en-US" baseline="0" dirty="0" smtClean="0"/>
              <a:t>alignments </a:t>
            </a:r>
            <a:r>
              <a:rPr lang="el-GR" baseline="0" dirty="0" smtClean="0"/>
              <a:t>για τα ίδια αρχεία καταγραφής. </a:t>
            </a:r>
          </a:p>
          <a:p>
            <a:endParaRPr lang="el-GR" baseline="0" dirty="0" smtClean="0"/>
          </a:p>
          <a:p>
            <a:r>
              <a:rPr lang="el-GR" baseline="0" dirty="0" smtClean="0"/>
              <a:t>Παρατηρούμε ότι, αυτή η μέθοδος δείχνει γενικότερα πιο μεγάλες αποκλίσεις των ψεύτικων αρχείων σε σχέση με το μοντέλο και για το λόγο αυτό την αξιολογούμε ως καλύτερη σε σχέση με την προηγούμενη</a:t>
            </a:r>
            <a:r>
              <a:rPr lang="en-US" baseline="0" dirty="0" smtClean="0"/>
              <a:t>. </a:t>
            </a:r>
            <a:endParaRPr lang="el-GR" baseline="0" dirty="0" smtClean="0"/>
          </a:p>
          <a:p>
            <a:endParaRPr lang="el-GR" baseline="0" dirty="0" smtClean="0"/>
          </a:p>
          <a:p>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20</a:t>
            </a:fld>
            <a:endParaRPr lang="el-GR" dirty="0"/>
          </a:p>
        </p:txBody>
      </p:sp>
    </p:spTree>
    <p:extLst>
      <p:ext uri="{BB962C8B-B14F-4D97-AF65-F5344CB8AC3E}">
        <p14:creationId xmlns:p14="http://schemas.microsoft.com/office/powerpoint/2010/main" val="30688669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Η</a:t>
            </a:r>
            <a:r>
              <a:rPr lang="el-GR" baseline="0" dirty="0" smtClean="0"/>
              <a:t> τελευταία τεχνική που εφαρμόστηκε στο </a:t>
            </a:r>
            <a:r>
              <a:rPr lang="en-US" baseline="0" dirty="0" smtClean="0"/>
              <a:t>Liqueur Plant </a:t>
            </a:r>
            <a:r>
              <a:rPr lang="el-GR" baseline="0" dirty="0" smtClean="0"/>
              <a:t>είναι ο εντοπισμός των </a:t>
            </a:r>
            <a:r>
              <a:rPr lang="en-US" baseline="0" dirty="0" smtClean="0"/>
              <a:t>bottlenecks </a:t>
            </a:r>
            <a:r>
              <a:rPr lang="el-GR" baseline="0" dirty="0" smtClean="0"/>
              <a:t>μέσω του λογισμικού </a:t>
            </a:r>
            <a:r>
              <a:rPr lang="en-US" baseline="0" dirty="0" smtClean="0"/>
              <a:t>Disco. </a:t>
            </a:r>
            <a:r>
              <a:rPr lang="el-GR" baseline="0" dirty="0" smtClean="0"/>
              <a:t>Σε αυτή την διαφάνεια βλέπουμε την απεικόνιση της παράλληλης διαδικασίας ως ένα </a:t>
            </a:r>
            <a:r>
              <a:rPr lang="en-US" baseline="0" dirty="0" smtClean="0"/>
              <a:t>process map</a:t>
            </a:r>
            <a:r>
              <a:rPr lang="el-GR" baseline="0" dirty="0" smtClean="0"/>
              <a:t>, με έντονες κόκκινες ακμές σε διαδικασίες που το σύστημα σπατάλά περισσότερο χρόνο.</a:t>
            </a:r>
            <a:endParaRPr lang="en-US" dirty="0"/>
          </a:p>
        </p:txBody>
      </p:sp>
      <p:sp>
        <p:nvSpPr>
          <p:cNvPr id="4" name="Slide Number Placeholder 3"/>
          <p:cNvSpPr>
            <a:spLocks noGrp="1"/>
          </p:cNvSpPr>
          <p:nvPr>
            <p:ph type="sldNum" sz="quarter" idx="10"/>
          </p:nvPr>
        </p:nvSpPr>
        <p:spPr/>
        <p:txBody>
          <a:bodyPr/>
          <a:lstStyle/>
          <a:p>
            <a:fld id="{24A51BCC-D2C6-4754-ABB0-C972F5BE646F}" type="slidenum">
              <a:rPr lang="el-GR" smtClean="0"/>
              <a:t>21</a:t>
            </a:fld>
            <a:endParaRPr lang="el-GR" dirty="0"/>
          </a:p>
        </p:txBody>
      </p:sp>
    </p:spTree>
    <p:extLst>
      <p:ext uri="{BB962C8B-B14F-4D97-AF65-F5344CB8AC3E}">
        <p14:creationId xmlns:p14="http://schemas.microsoft.com/office/powerpoint/2010/main" val="128195276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Ως σημεία συμφόρησης (bottlenecks) στην εξόρυξη διαδικασιών, χαρακτηρίζονται δραστηριότητες ή τμήματα της διαδικασίας τα οποία καθυστερούν την κύρια διαδικασία. </a:t>
            </a:r>
          </a:p>
          <a:p>
            <a:endParaRPr lang="el-GR" dirty="0" smtClean="0"/>
          </a:p>
          <a:p>
            <a:r>
              <a:rPr lang="el-GR" dirty="0" smtClean="0"/>
              <a:t>Η απόδοση μιας διαδικασίας μπορεί να αυξηθεί αν εξαλειφθούν τα σημεία συμφόρησης, καθώς αυτά μπορεί να προκαλέσουν καθυστερήσεις, να σπαταλήσουν πόρους ή να επηρεάσουν την παραγωγικότητα του συστήματος. </a:t>
            </a:r>
          </a:p>
          <a:p>
            <a:endParaRPr lang="el-GR" dirty="0" smtClean="0"/>
          </a:p>
          <a:p>
            <a:r>
              <a:rPr lang="el-GR" dirty="0" smtClean="0"/>
              <a:t>Τέλος, τα σημεία συμφόρησης μπορεί να επηρεάσουν σημαντικά το χρόνο ολοκλήρωσης της διαδικασίας παραγωγής.</a:t>
            </a:r>
            <a:r>
              <a:rPr lang="en-US" dirty="0" smtClean="0"/>
              <a:t> </a:t>
            </a:r>
            <a:endParaRPr lang="el-GR" dirty="0" smtClean="0"/>
          </a:p>
          <a:p>
            <a:endParaRPr lang="el-GR" dirty="0" smtClean="0"/>
          </a:p>
          <a:p>
            <a:r>
              <a:rPr lang="el-GR" dirty="0" smtClean="0"/>
              <a:t>Εξετάζοντας αυτές τις πτυχές, θα επιδιώξουμε να ανακαλύψουμε γνώσεις σχετικά με την αποτελεσματικότητα και την απόδοση του</a:t>
            </a:r>
            <a:r>
              <a:rPr lang="en-US" dirty="0" smtClean="0"/>
              <a:t> Liqueur</a:t>
            </a:r>
            <a:r>
              <a:rPr lang="en-US" baseline="0" dirty="0" smtClean="0"/>
              <a:t> Plant.</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22</a:t>
            </a:fld>
            <a:endParaRPr lang="el-GR" dirty="0"/>
          </a:p>
        </p:txBody>
      </p:sp>
    </p:spTree>
    <p:extLst>
      <p:ext uri="{BB962C8B-B14F-4D97-AF65-F5344CB8AC3E}">
        <p14:creationId xmlns:p14="http://schemas.microsoft.com/office/powerpoint/2010/main" val="317845412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Σε αυτή τη διαφάνεια βλέπουμε</a:t>
            </a:r>
            <a:r>
              <a:rPr lang="el-GR" baseline="0" dirty="0" smtClean="0"/>
              <a:t> τη διαδικασία παραγωγής τύπου Α, έχοντας χρησιμοποιήσει φίλτρα για να απομονώσουμε τις επιμέρους δραστηριότητες της. Σε κάθε ακμή, συμβολίζεται ο μέσος χρόνος ολοκλήρωσης της κάθε διαδικασίας. Μέσω αυτού του σχήματος είναι εφικτό να μετρήσουμε ακριβώς πόσο χρόνο καταναλώνει το σύστημα για να εκτελέσει τις διαδικασίες παραγωγής. Παρατηρούμε ότι κάθε μια από τις κύριες δραστηριότητες (</a:t>
            </a:r>
            <a:r>
              <a:rPr lang="en-US" baseline="0" dirty="0" smtClean="0"/>
              <a:t>filling, heating, mixing, transferring) </a:t>
            </a:r>
            <a:r>
              <a:rPr lang="el-GR" baseline="0" dirty="0" smtClean="0"/>
              <a:t>καταναλώνει περίπου το 25% του συνολικού χρόνου.</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23</a:t>
            </a:fld>
            <a:endParaRPr lang="el-GR" dirty="0"/>
          </a:p>
        </p:txBody>
      </p:sp>
    </p:spTree>
    <p:extLst>
      <p:ext uri="{BB962C8B-B14F-4D97-AF65-F5344CB8AC3E}">
        <p14:creationId xmlns:p14="http://schemas.microsoft.com/office/powerpoint/2010/main" val="10148246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l-GR" dirty="0" smtClean="0"/>
              <a:t>Για να εντοπιστούν οι</a:t>
            </a:r>
            <a:r>
              <a:rPr lang="el-GR" baseline="0" dirty="0" smtClean="0"/>
              <a:t> περιορισμοί που συναντά το σύστημα, εφαρμόστηκαν επιπλέον φίλτρα. Στο σχήμα αυτής της διαφάνειας βλέπουμε μια αναπαράσταση του περιορισμού που επιβάλλει το σύστημα σχετικά με την ανάδευση και είναι εφικτό να μετρήσουμε τις χρονικές επιπτώσεις που προκαλεί στη διαδικασία παραγωγής τύπου Α. Μελετώντας το σχήμα, βλέπουμε ότι ο περιορισμός συναντήθηκε 4/30 φορές που εκτελέστηκε η διαδικασία με μέση χρονική επιβάρυνση 2.5 δευτερόλεπτα.</a:t>
            </a:r>
            <a:endParaRPr lang="en-US" dirty="0" smtClean="0"/>
          </a:p>
          <a:p>
            <a:endParaRPr lang="en-US" dirty="0"/>
          </a:p>
        </p:txBody>
      </p:sp>
      <p:sp>
        <p:nvSpPr>
          <p:cNvPr id="4" name="Slide Number Placeholder 3"/>
          <p:cNvSpPr>
            <a:spLocks noGrp="1"/>
          </p:cNvSpPr>
          <p:nvPr>
            <p:ph type="sldNum" sz="quarter" idx="10"/>
          </p:nvPr>
        </p:nvSpPr>
        <p:spPr/>
        <p:txBody>
          <a:bodyPr/>
          <a:lstStyle/>
          <a:p>
            <a:fld id="{24A51BCC-D2C6-4754-ABB0-C972F5BE646F}" type="slidenum">
              <a:rPr lang="el-GR" smtClean="0"/>
              <a:t>24</a:t>
            </a:fld>
            <a:endParaRPr lang="el-GR" dirty="0"/>
          </a:p>
        </p:txBody>
      </p:sp>
    </p:spTree>
    <p:extLst>
      <p:ext uri="{BB962C8B-B14F-4D97-AF65-F5344CB8AC3E}">
        <p14:creationId xmlns:p14="http://schemas.microsoft.com/office/powerpoint/2010/main" val="3473815285"/>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Αντίστοιχα, σε αυτή τη διαφάνεια βλέπουμε</a:t>
            </a:r>
            <a:r>
              <a:rPr lang="el-GR" baseline="0" dirty="0" smtClean="0"/>
              <a:t> μια αναπαράσταση του περιορισμού χρήσης του αγωγού που επιβάλλει το σύστημα για τη διαδικασία τύπου Α. Μελετώντας το σχήμα, βλέπουμε ότι ο περιορισμός συναντήθηκε 10/30 φορές που εκτελέστηκε η διαδικασία με μέση χρονική επιβάρυνση 1.5 δευτερόλεπτο.</a:t>
            </a:r>
            <a:endParaRPr lang="en-US" dirty="0"/>
          </a:p>
        </p:txBody>
      </p:sp>
      <p:sp>
        <p:nvSpPr>
          <p:cNvPr id="4" name="Slide Number Placeholder 3"/>
          <p:cNvSpPr>
            <a:spLocks noGrp="1"/>
          </p:cNvSpPr>
          <p:nvPr>
            <p:ph type="sldNum" sz="quarter" idx="10"/>
          </p:nvPr>
        </p:nvSpPr>
        <p:spPr/>
        <p:txBody>
          <a:bodyPr/>
          <a:lstStyle/>
          <a:p>
            <a:fld id="{24A51BCC-D2C6-4754-ABB0-C972F5BE646F}" type="slidenum">
              <a:rPr lang="el-GR" smtClean="0"/>
              <a:t>25</a:t>
            </a:fld>
            <a:endParaRPr lang="el-GR" dirty="0"/>
          </a:p>
        </p:txBody>
      </p:sp>
    </p:spTree>
    <p:extLst>
      <p:ext uri="{BB962C8B-B14F-4D97-AF65-F5344CB8AC3E}">
        <p14:creationId xmlns:p14="http://schemas.microsoft.com/office/powerpoint/2010/main" val="373279820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Τα παραπάνω ευρήματα που προέκυψαν μέσω της εφαρμογής των παραπάνω τεχνικών της εξόρυξης διαδικασιών μας έδωσαν σημαντική γνώση για το σύστημα η οποία προηγουμένως δεν ήταν ορατή. </a:t>
            </a:r>
          </a:p>
          <a:p>
            <a:endParaRPr lang="el-GR" dirty="0" smtClean="0"/>
          </a:p>
          <a:p>
            <a:pPr marL="228600" indent="-228600">
              <a:buFont typeface="+mj-lt"/>
              <a:buAutoNum type="arabicPeriod"/>
            </a:pPr>
            <a:r>
              <a:rPr lang="el-GR" dirty="0" smtClean="0"/>
              <a:t>Αρχικά, έχουμε πλέον στη διάθεση μας μοντέλα που κατασκευάστηκαν μέσα από αξιόπιστους αλγόριθμους ανακάλυψης και αποτύπωσαν την πραγματική συμπεριφορά του συστήματος, σε σχέση με θεωρητικές περιγραφές και ανθρωπίνως κατασκευασμένα μοντέλα. </a:t>
            </a:r>
          </a:p>
          <a:p>
            <a:pPr marL="228600" indent="-228600">
              <a:buFont typeface="+mj-lt"/>
              <a:buAutoNum type="arabicPeriod"/>
            </a:pPr>
            <a:endParaRPr lang="el-GR" dirty="0" smtClean="0"/>
          </a:p>
          <a:p>
            <a:pPr marL="228600" indent="-228600">
              <a:buFont typeface="+mj-lt"/>
              <a:buAutoNum type="arabicPeriod"/>
            </a:pPr>
            <a:r>
              <a:rPr lang="el-GR" dirty="0" smtClean="0"/>
              <a:t>Επίσης, ο έλεγχος συμμόρφωσης προσέφερε έναν έγκυρο τρόπο να ελέγξουμε τη διαδικασία παραγωγής μέσα από τα αρχεία καταγραφής που παράγει το σύστημα. </a:t>
            </a:r>
          </a:p>
          <a:p>
            <a:pPr marL="228600" indent="-228600">
              <a:buFont typeface="+mj-lt"/>
              <a:buAutoNum type="arabicPeriod"/>
            </a:pPr>
            <a:endParaRPr lang="el-GR" dirty="0" smtClean="0"/>
          </a:p>
          <a:p>
            <a:pPr marL="228600" indent="-228600">
              <a:buFont typeface="+mj-lt"/>
              <a:buAutoNum type="arabicPeriod"/>
            </a:pPr>
            <a:r>
              <a:rPr lang="el-GR" dirty="0" smtClean="0"/>
              <a:t>Τέλος, ο έλεγχος των περιορισμών και ο εντοπισμός των σημείων συμφόρησης υπέδειξαν τμήματα της διαδικασίας που είναι κρίσιμα για τη λειτουργία του συστήματος κάνοντας ορατό ένα πλαίσιο βελτιώσεων.</a:t>
            </a:r>
          </a:p>
          <a:p>
            <a:pPr marL="228600" indent="-228600">
              <a:buFont typeface="+mj-lt"/>
              <a:buAutoNum type="arabicPeriod"/>
            </a:pPr>
            <a:endParaRPr lang="el-GR" dirty="0" smtClean="0"/>
          </a:p>
          <a:p>
            <a:pPr marL="228600" indent="-228600">
              <a:buFont typeface="+mj-lt"/>
              <a:buAutoNum type="arabicPeriod"/>
            </a:pPr>
            <a:r>
              <a:rPr lang="el-GR" dirty="0" smtClean="0"/>
              <a:t> Αυτές οι αξιόπιστες πληροφορίες, έκαναν δυνατή την θεμελίωση κατευθύνσεων</a:t>
            </a:r>
            <a:r>
              <a:rPr lang="el-GR" baseline="0" dirty="0" smtClean="0"/>
              <a:t> </a:t>
            </a:r>
            <a:r>
              <a:rPr lang="el-GR" dirty="0" smtClean="0"/>
              <a:t>για την βελτίωση της διαδικασίας παραγωγής και παρείχαν μια εναλλακτική οπτική ως προς την υλοποίηση του συστήματος.</a:t>
            </a:r>
          </a:p>
          <a:p>
            <a:endParaRPr lang="el-GR" dirty="0" smtClean="0"/>
          </a:p>
          <a:p>
            <a:r>
              <a:rPr lang="el-GR" dirty="0" smtClean="0"/>
              <a:t>Οι τρεις κατευθύνσεις που προτείνονται για τη βελτιστοποίηση του συστήματος είναι οι εξής</a:t>
            </a:r>
          </a:p>
          <a:p>
            <a:endParaRPr lang="el-GR" dirty="0" smtClean="0"/>
          </a:p>
          <a:p>
            <a:pPr marL="228600" indent="-228600">
              <a:buFont typeface="+mj-lt"/>
              <a:buAutoNum type="arabicPeriod"/>
            </a:pPr>
            <a:r>
              <a:rPr lang="el-GR" dirty="0" smtClean="0"/>
              <a:t>Τροποποίηση των φυσικών στοιχείων στο plant. Κάτι τέτοιο προϋποθέτει τον επαναπροσδιορισμό του τρόπου με τον οποίο ακολουθούνται οι διαδικασίες παραγωγής. Θα πρέπει να εξεταστούν εναλλακτικές διατάξεις των στοιχείων θέρμανσης και ανάδευσης εντός των σιλό ή και προσθήκη περισσότερων τέτοιων στοιχείων στο σύστημα, με σκοπό να βρεθεί η ιδανική διάταξη στην οποία θα αποφεύγεται η συχνή εμφάνιση περιορισμών και θα μεγιστοποιείται η απόδοση του συστήματος μέσα από ταχύτερη εκτέλεση των διαδικασιών. Το τελευταίο μπορεί να επιτευχθεί από την αναβάθμιση των φυσικών στοιχείων με γνώμονα την αυξημένη ισχύ, χωρητικότητα και ταχύτητας μεταφοράς.</a:t>
            </a:r>
          </a:p>
          <a:p>
            <a:pPr marL="228600" indent="-228600">
              <a:buFont typeface="+mj-lt"/>
              <a:buAutoNum type="arabicPeriod"/>
            </a:pPr>
            <a:endParaRPr lang="el-GR" dirty="0" smtClean="0"/>
          </a:p>
          <a:p>
            <a:pPr marL="228600" indent="-228600">
              <a:buFont typeface="+mj-lt"/>
              <a:buAutoNum type="arabicPeriod"/>
            </a:pPr>
            <a:r>
              <a:rPr lang="el-GR" dirty="0" smtClean="0"/>
              <a:t>Επανασχεδιασμό της συνολικής αρχιτεκτονικής του συστήματος, με γνώμονα το συντονισμό των δύο διαδικασιών παραγωγής μέσω αξιοποίησης των δεδομένων και ελέγχου των παραμέτρων του συστήματος σε πραγματικό χρόνο. Αυτός ο συντονισμός θα στοχεύει στην ελάττωση της εμφάνισης των περιορισμών ανάδευσης και μεταφοράς στις δύο διαδικασίες παραγωγής, με σκοπό την μείωση της χρονικής επιβάρυνσης που αυτοί προκαλούν στην παράλληλη διαδικασία και κατά συνέπεια την μείωση της συμφόρησης στο σύστημα. Κάτι τέτοιο κάνει ορατές τις προοπτικές εξερεύνησης νέων προτύπων σχεδιασμού για το σύστημα.</a:t>
            </a:r>
          </a:p>
          <a:p>
            <a:pPr marL="228600" indent="-228600">
              <a:buFont typeface="+mj-lt"/>
              <a:buAutoNum type="arabicPeriod"/>
            </a:pPr>
            <a:endParaRPr lang="el-GR" dirty="0" smtClean="0"/>
          </a:p>
          <a:p>
            <a:pPr marL="228600" indent="-228600">
              <a:buFont typeface="+mj-lt"/>
              <a:buAutoNum type="arabicPeriod"/>
            </a:pPr>
            <a:r>
              <a:rPr lang="el-GR" dirty="0" smtClean="0"/>
              <a:t>Αντιμετώπιση των πιθανών προβλημάτων που ανακύπτουν εξαιτίας των περιορισμών που επιβάλλει το σύστημα. Για παράδειγμα, ένας περιορισμός που αναστέλλει τη διαδικασία παραγωγής ενός τύπου για αρκετά μεγάλο χρονικό διάστημα, μπορεί να απαιτεί την επανεκτέλεση κάποιας κύριας διαδικασίας ή την απόρριψη του υγρού.</a:t>
            </a:r>
          </a:p>
          <a:p>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26</a:t>
            </a:fld>
            <a:endParaRPr lang="el-GR" dirty="0"/>
          </a:p>
        </p:txBody>
      </p:sp>
    </p:spTree>
    <p:extLst>
      <p:ext uri="{BB962C8B-B14F-4D97-AF65-F5344CB8AC3E}">
        <p14:creationId xmlns:p14="http://schemas.microsoft.com/office/powerpoint/2010/main" val="351226163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Η παρούσα εργασία ανέδειξε τον κλάδο της εξόρυξης διαδικασιών ως μια μεθοδολογία που μπορεί να συμβάλλει θετικά στο πλαίσιο της Βιομηχανίας 4.0 και πιο συγκεκριμένα στα κυβερνοφυσικά συστήματα. Μελέτησε τα θεμέλια της επιστήμης της εξόρυξης διαδικασιών και των κυβερνοφυσικών </a:t>
            </a:r>
            <a:r>
              <a:rPr lang="el-GR" dirty="0" smtClean="0"/>
              <a:t>συστημάτων. Επιχείρησε να εφαρμόσει τη γνώση που παρήγαγε, μέσω ενός case study πάνω σε ένα αρχείο καταγραφής ενός τέτοιου συστήματος. Χρησιμοποιώντας το σύστημα σαν test-bed, έγινε δυνατό να εφαρμοστεί η μεθοδολογία σε ένα τέτοιο σύστημα και να εξερευνηθούν οι τρόποι με τους οποίους μπορεί να συμβάλλει στην βελτίωση του.</a:t>
            </a:r>
            <a:endParaRPr lang="en-US" dirty="0" smtClean="0"/>
          </a:p>
          <a:p>
            <a:endParaRPr lang="en-US" dirty="0" smtClean="0"/>
          </a:p>
          <a:p>
            <a:pPr marL="228600" indent="-228600">
              <a:buFont typeface="+mj-lt"/>
              <a:buAutoNum type="arabicPeriod"/>
            </a:pPr>
            <a:r>
              <a:rPr lang="el-GR" dirty="0" smtClean="0"/>
              <a:t>Η </a:t>
            </a:r>
            <a:r>
              <a:rPr lang="el-GR" dirty="0" smtClean="0"/>
              <a:t>εξόρυξη διαδικασιών κατάφερε να αποτυπώσει τη διαδικασία παραγωγής όπως είναι (as is) σε αντίθεση με θεωρητικές περιγραφές ή μοντέλα κατασκευασμένα από ανθρώπους, όπως διαγράμματα ροής (as designed). </a:t>
            </a:r>
            <a:endParaRPr lang="en-US" dirty="0" smtClean="0"/>
          </a:p>
          <a:p>
            <a:pPr marL="228600" indent="-228600">
              <a:buFont typeface="+mj-lt"/>
              <a:buAutoNum type="arabicPeriod"/>
            </a:pPr>
            <a:endParaRPr lang="en-US" dirty="0" smtClean="0"/>
          </a:p>
          <a:p>
            <a:pPr marL="228600" indent="-228600">
              <a:buFont typeface="+mj-lt"/>
              <a:buAutoNum type="arabicPeriod"/>
            </a:pPr>
            <a:r>
              <a:rPr lang="el-GR" dirty="0" smtClean="0"/>
              <a:t>Πρότεινε </a:t>
            </a:r>
            <a:r>
              <a:rPr lang="el-GR" dirty="0" smtClean="0"/>
              <a:t>μια αξιόπιστη τεχνική ελέγχου του συστήματος σε ανώμαλη συμπεριφορά και εντοπισμό σφαλμάτων. ΄Εκανε ορατό ένα πλαίσιο, μέσω του οποίου μπορούν να ελεγχθούν τα στοιχεία του συστήματος ως προς την ορθή λειτουργία τους. </a:t>
            </a:r>
            <a:endParaRPr lang="en-US" dirty="0" smtClean="0"/>
          </a:p>
          <a:p>
            <a:pPr marL="228600" indent="-228600">
              <a:buFont typeface="+mj-lt"/>
              <a:buAutoNum type="arabicPeriod"/>
            </a:pPr>
            <a:endParaRPr lang="en-US" dirty="0" smtClean="0"/>
          </a:p>
          <a:p>
            <a:pPr marL="228600" indent="-228600">
              <a:buFont typeface="+mj-lt"/>
              <a:buAutoNum type="arabicPeriod"/>
            </a:pPr>
            <a:r>
              <a:rPr lang="el-GR" dirty="0" smtClean="0"/>
              <a:t>Κατέγραψε </a:t>
            </a:r>
            <a:r>
              <a:rPr lang="el-GR" dirty="0" smtClean="0"/>
              <a:t>με ακρίβεια τις χρονικές επιπτώσεις που προκαλούν οι περιορισμοί του συστήματος δίνοντας έμφαση στα σημεία συμφόρησης</a:t>
            </a:r>
            <a:r>
              <a:rPr lang="el-GR" dirty="0" smtClean="0"/>
              <a:t>.</a:t>
            </a:r>
            <a:endParaRPr lang="en-US" dirty="0" smtClean="0"/>
          </a:p>
          <a:p>
            <a:pPr marL="228600" indent="-228600">
              <a:buFont typeface="+mj-lt"/>
              <a:buAutoNum type="arabicPeriod"/>
            </a:pPr>
            <a:endParaRPr lang="en-US" dirty="0" smtClean="0"/>
          </a:p>
          <a:p>
            <a:pPr marL="228600" indent="-228600">
              <a:buFont typeface="+mj-lt"/>
              <a:buAutoNum type="arabicPeriod"/>
            </a:pPr>
            <a:r>
              <a:rPr lang="el-GR" dirty="0" smtClean="0"/>
              <a:t> </a:t>
            </a:r>
            <a:r>
              <a:rPr lang="el-GR" dirty="0" smtClean="0"/>
              <a:t>Τέλος, αξιοποιώντας αυτή τη γνώση έδωσε κατευθύνσεις γύρω από τη μελλοντική ανάπτυξη και τους εναλλακτικούς τρόπους σχεδίασης της αρχιτεκτονικής του, με σκοπό την πιο αποδοτική λειτουργία του.</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27</a:t>
            </a:fld>
            <a:endParaRPr lang="el-GR" dirty="0"/>
          </a:p>
        </p:txBody>
      </p:sp>
    </p:spTree>
    <p:extLst>
      <p:ext uri="{BB962C8B-B14F-4D97-AF65-F5344CB8AC3E}">
        <p14:creationId xmlns:p14="http://schemas.microsoft.com/office/powerpoint/2010/main" val="179062955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Σε συνέχεια της έρευνας γύρω από την εξόρυξη διαδικασιών στο σύστημα, προτάθηκαν</a:t>
            </a:r>
            <a:r>
              <a:rPr lang="el-GR" baseline="0" dirty="0" smtClean="0"/>
              <a:t> </a:t>
            </a:r>
            <a:r>
              <a:rPr lang="el-GR" dirty="0" smtClean="0"/>
              <a:t>όι παρακάτω μελλοντικές κατευθύνσεις. </a:t>
            </a:r>
          </a:p>
          <a:p>
            <a:endParaRPr lang="el-GR" dirty="0" smtClean="0"/>
          </a:p>
          <a:p>
            <a:pPr marL="228600" indent="-228600">
              <a:buFont typeface="+mj-lt"/>
              <a:buAutoNum type="arabicPeriod"/>
            </a:pPr>
            <a:r>
              <a:rPr lang="el-GR" dirty="0" smtClean="0"/>
              <a:t>Αρχικά, καθώς το case study υλοποιήθηκε σε ένα αρχείο καταγραφής προσομοιωτή του συστήματος δεν έγινε εμφανής η πλήρης δυναμική της εξόρυξης διαδικασιών. Σε μια πραγματική υλοποίηση θα μπορούσε να ελεγχθεί η διαδικασία στο αν πληρεί τις προδιαγραφές στις παραμέτρους που επιβάλλει ο χρήστης.</a:t>
            </a:r>
          </a:p>
          <a:p>
            <a:pPr marL="228600" indent="-228600">
              <a:buFont typeface="+mj-lt"/>
              <a:buAutoNum type="arabicPeriod"/>
            </a:pPr>
            <a:endParaRPr lang="el-GR" dirty="0" smtClean="0"/>
          </a:p>
          <a:p>
            <a:pPr marL="228600" indent="-228600">
              <a:buFont typeface="+mj-lt"/>
              <a:buAutoNum type="arabicPeriod"/>
            </a:pPr>
            <a:r>
              <a:rPr lang="el-GR" dirty="0" smtClean="0"/>
              <a:t>Επίσης, μια άλλη μελλοντική κατεύθυνση ως προς την υλοποίηση του case study θα μπορούσε να αφορά την εναλλακτική προσέγγιση όσον αφορά τις τεχνικές ανακάλυψης διαδικασιών και ελέγχου συμμόρφωσης. </a:t>
            </a:r>
          </a:p>
          <a:p>
            <a:pPr marL="228600" indent="-228600">
              <a:buFont typeface="+mj-lt"/>
              <a:buAutoNum type="arabicPeriod"/>
            </a:pPr>
            <a:endParaRPr lang="el-GR" dirty="0" smtClean="0"/>
          </a:p>
          <a:p>
            <a:pPr marL="228600" indent="-228600">
              <a:buFont typeface="+mj-lt"/>
              <a:buAutoNum type="arabicPeriod"/>
            </a:pPr>
            <a:r>
              <a:rPr lang="el-GR" dirty="0" smtClean="0"/>
              <a:t>Τέλος,</a:t>
            </a:r>
            <a:r>
              <a:rPr lang="el-GR" baseline="0" dirty="0" smtClean="0"/>
              <a:t> η βασική μελλοντική κατεύθυνση αφορά τον κυβερνοφυσικό σχεδιασμό του </a:t>
            </a:r>
            <a:r>
              <a:rPr lang="en-US" baseline="0" dirty="0" smtClean="0"/>
              <a:t>Liqueur Plant </a:t>
            </a:r>
            <a:r>
              <a:rPr lang="el-GR" baseline="0" dirty="0" smtClean="0"/>
              <a:t>με τρόπο που να να αξιοποιεί σε πραγματικό χρόνο τα δεδομένα του συστήματος, με σκοπό να ελαττώσει την εμφάνιση σημείων συμφόρησης.</a:t>
            </a:r>
            <a:endParaRPr lang="el-GR" dirty="0" smtClean="0"/>
          </a:p>
        </p:txBody>
      </p:sp>
      <p:sp>
        <p:nvSpPr>
          <p:cNvPr id="4" name="Slide Number Placeholder 3"/>
          <p:cNvSpPr>
            <a:spLocks noGrp="1"/>
          </p:cNvSpPr>
          <p:nvPr>
            <p:ph type="sldNum" sz="quarter" idx="5"/>
          </p:nvPr>
        </p:nvSpPr>
        <p:spPr/>
        <p:txBody>
          <a:bodyPr/>
          <a:lstStyle/>
          <a:p>
            <a:fld id="{24A51BCC-D2C6-4754-ABB0-C972F5BE646F}" type="slidenum">
              <a:rPr lang="el-GR" smtClean="0"/>
              <a:t>28</a:t>
            </a:fld>
            <a:endParaRPr lang="el-GR" dirty="0"/>
          </a:p>
        </p:txBody>
      </p:sp>
    </p:spTree>
    <p:extLst>
      <p:ext uri="{BB962C8B-B14F-4D97-AF65-F5344CB8AC3E}">
        <p14:creationId xmlns:p14="http://schemas.microsoft.com/office/powerpoint/2010/main" val="340872163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l-GR" dirty="0" smtClean="0"/>
              <a:t>Η παρουσίαση</a:t>
            </a:r>
            <a:r>
              <a:rPr lang="el-GR" baseline="0" dirty="0" smtClean="0"/>
              <a:t> αποτελείται από μια σύντομη ανασκόπηση στις βασικές έννοιες που αναφέρονται. Έπειτα, προχωρά στην περιγραφή του συστήματος παραγωγής λικέρ πάνω στο οποίο εφαρμόζεται η μεθοδολογία. Στη συνέχεια, αναφέρονται λεπτομερώς οι τεχνικές που εφαρμόστηκαν και περιλαμβάνουν την ανακάλυψη των διαδικασιών, τον έλεγχο συμμόρφωσης και την ανάλυση των σημείων συμφόρησης. Τέλος, αναφέρονται τα ευρήματα και η στρατηγική βελτιστοποίησης του συστήματος μέσα από τις παρατηρήσεις που προέκυψαν καθώς και μελλοντικές κατευθύνσεις.</a:t>
            </a:r>
            <a:endParaRPr lang="el-GR"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l-GR"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l-GR" dirty="0" smtClean="0"/>
          </a:p>
          <a:p>
            <a:pPr marL="0" marR="0" lvl="0" indent="0" algn="l" defTabSz="914400" rtl="0" eaLnBrk="1" fontAlgn="auto" latinLnBrk="0" hangingPunct="1">
              <a:lnSpc>
                <a:spcPct val="100000"/>
              </a:lnSpc>
              <a:spcBef>
                <a:spcPts val="0"/>
              </a:spcBef>
              <a:spcAft>
                <a:spcPts val="0"/>
              </a:spcAft>
              <a:buClrTx/>
              <a:buSzTx/>
              <a:buFontTx/>
              <a:buNone/>
              <a:tabLst/>
              <a:defRPr/>
            </a:pPr>
            <a:r>
              <a:rPr lang="el-GR" dirty="0" smtClean="0">
                <a:solidFill>
                  <a:schemeClr val="accent2">
                    <a:lumMod val="60000"/>
                    <a:lumOff val="40000"/>
                  </a:schemeClr>
                </a:solidFill>
              </a:rPr>
              <a:t>Βασικές </a:t>
            </a:r>
            <a:r>
              <a:rPr lang="el-GR" dirty="0">
                <a:solidFill>
                  <a:schemeClr val="accent2">
                    <a:lumMod val="60000"/>
                    <a:lumOff val="40000"/>
                  </a:schemeClr>
                </a:solidFill>
              </a:rPr>
              <a:t>Έννοιες </a:t>
            </a:r>
            <a:r>
              <a:rPr lang="en-US" dirty="0">
                <a:solidFill>
                  <a:schemeClr val="accent2">
                    <a:lumMod val="60000"/>
                    <a:lumOff val="40000"/>
                  </a:schemeClr>
                </a:solidFill>
              </a:rPr>
              <a:t>= </a:t>
            </a:r>
            <a:r>
              <a:rPr lang="el-GR" dirty="0">
                <a:solidFill>
                  <a:schemeClr val="accent2">
                    <a:lumMod val="60000"/>
                    <a:lumOff val="40000"/>
                  </a:schemeClr>
                </a:solidFill>
              </a:rPr>
              <a:t>4, 5, 6, 7</a:t>
            </a:r>
          </a:p>
          <a:p>
            <a:pPr marL="0" marR="0" lvl="0" indent="0" algn="l" defTabSz="914400" rtl="0" eaLnBrk="1" fontAlgn="auto" latinLnBrk="0" hangingPunct="1">
              <a:lnSpc>
                <a:spcPct val="100000"/>
              </a:lnSpc>
              <a:spcBef>
                <a:spcPts val="0"/>
              </a:spcBef>
              <a:spcAft>
                <a:spcPts val="0"/>
              </a:spcAft>
              <a:buClrTx/>
              <a:buSzTx/>
              <a:buFontTx/>
              <a:buNone/>
              <a:tabLst/>
              <a:defRPr/>
            </a:pPr>
            <a:r>
              <a:rPr lang="el-GR" dirty="0">
                <a:solidFill>
                  <a:schemeClr val="accent2">
                    <a:lumMod val="60000"/>
                    <a:lumOff val="40000"/>
                  </a:schemeClr>
                </a:solidFill>
              </a:rPr>
              <a:t>Περιγραφή και προσομοίωση λειτουργίας </a:t>
            </a:r>
            <a:r>
              <a:rPr lang="en-US" dirty="0">
                <a:solidFill>
                  <a:schemeClr val="accent2">
                    <a:lumMod val="60000"/>
                    <a:lumOff val="40000"/>
                  </a:schemeClr>
                </a:solidFill>
              </a:rPr>
              <a:t>LPS</a:t>
            </a:r>
            <a:r>
              <a:rPr lang="el-GR" dirty="0">
                <a:solidFill>
                  <a:schemeClr val="accent2">
                    <a:lumMod val="60000"/>
                    <a:lumOff val="40000"/>
                  </a:schemeClr>
                </a:solidFill>
              </a:rPr>
              <a:t> </a:t>
            </a:r>
            <a:r>
              <a:rPr lang="en-US" dirty="0">
                <a:solidFill>
                  <a:schemeClr val="accent2">
                    <a:lumMod val="60000"/>
                    <a:lumOff val="40000"/>
                  </a:schemeClr>
                </a:solidFill>
              </a:rPr>
              <a:t>= </a:t>
            </a:r>
            <a:r>
              <a:rPr lang="el-GR" dirty="0">
                <a:solidFill>
                  <a:schemeClr val="accent2">
                    <a:lumMod val="60000"/>
                    <a:lumOff val="40000"/>
                  </a:schemeClr>
                </a:solidFill>
              </a:rPr>
              <a:t>8, 9 10</a:t>
            </a:r>
          </a:p>
          <a:p>
            <a:pPr marL="0" marR="0" lvl="0" indent="0" algn="l" defTabSz="914400" rtl="0" eaLnBrk="1" fontAlgn="auto" latinLnBrk="0" hangingPunct="1">
              <a:lnSpc>
                <a:spcPct val="100000"/>
              </a:lnSpc>
              <a:spcBef>
                <a:spcPts val="0"/>
              </a:spcBef>
              <a:spcAft>
                <a:spcPts val="0"/>
              </a:spcAft>
              <a:buClrTx/>
              <a:buSzTx/>
              <a:buFontTx/>
              <a:buNone/>
              <a:tabLst/>
              <a:defRPr/>
            </a:pPr>
            <a:r>
              <a:rPr lang="el-GR" dirty="0">
                <a:solidFill>
                  <a:schemeClr val="accent2">
                    <a:lumMod val="60000"/>
                    <a:lumOff val="40000"/>
                  </a:schemeClr>
                </a:solidFill>
              </a:rPr>
              <a:t>Ανακάλυψη διαδικασιών παραγωγής </a:t>
            </a:r>
            <a:r>
              <a:rPr lang="en-US" dirty="0">
                <a:solidFill>
                  <a:schemeClr val="accent2">
                    <a:lumMod val="60000"/>
                    <a:lumOff val="40000"/>
                  </a:schemeClr>
                </a:solidFill>
              </a:rPr>
              <a:t>LPS</a:t>
            </a:r>
            <a:r>
              <a:rPr lang="el-GR" dirty="0">
                <a:solidFill>
                  <a:schemeClr val="accent2">
                    <a:lumMod val="60000"/>
                    <a:lumOff val="40000"/>
                  </a:schemeClr>
                </a:solidFill>
              </a:rPr>
              <a:t> </a:t>
            </a:r>
            <a:r>
              <a:rPr lang="en-US" dirty="0">
                <a:solidFill>
                  <a:schemeClr val="accent2">
                    <a:lumMod val="60000"/>
                    <a:lumOff val="40000"/>
                  </a:schemeClr>
                </a:solidFill>
              </a:rPr>
              <a:t>= </a:t>
            </a:r>
            <a:r>
              <a:rPr lang="el-GR" dirty="0">
                <a:solidFill>
                  <a:schemeClr val="accent2">
                    <a:lumMod val="60000"/>
                    <a:lumOff val="40000"/>
                  </a:schemeClr>
                </a:solidFill>
              </a:rPr>
              <a:t>11, 12, 13, 14</a:t>
            </a:r>
          </a:p>
          <a:p>
            <a:pPr marL="0" marR="0" lvl="0" indent="0" algn="l" defTabSz="914400" rtl="0" eaLnBrk="1" fontAlgn="auto" latinLnBrk="0" hangingPunct="1">
              <a:lnSpc>
                <a:spcPct val="100000"/>
              </a:lnSpc>
              <a:spcBef>
                <a:spcPts val="0"/>
              </a:spcBef>
              <a:spcAft>
                <a:spcPts val="0"/>
              </a:spcAft>
              <a:buClrTx/>
              <a:buSzTx/>
              <a:buFontTx/>
              <a:buNone/>
              <a:tabLst/>
              <a:defRPr/>
            </a:pPr>
            <a:r>
              <a:rPr lang="el-GR" dirty="0">
                <a:solidFill>
                  <a:schemeClr val="accent2">
                    <a:lumMod val="60000"/>
                    <a:lumOff val="40000"/>
                  </a:schemeClr>
                </a:solidFill>
              </a:rPr>
              <a:t>Έλεγχος συμμόρφωσης σε αρχεία καταγραφής </a:t>
            </a:r>
            <a:r>
              <a:rPr lang="en-US" dirty="0">
                <a:solidFill>
                  <a:schemeClr val="accent2">
                    <a:lumMod val="60000"/>
                    <a:lumOff val="40000"/>
                  </a:schemeClr>
                </a:solidFill>
              </a:rPr>
              <a:t>LPS</a:t>
            </a:r>
            <a:r>
              <a:rPr lang="el-GR" dirty="0">
                <a:solidFill>
                  <a:schemeClr val="accent2">
                    <a:lumMod val="60000"/>
                    <a:lumOff val="40000"/>
                  </a:schemeClr>
                </a:solidFill>
              </a:rPr>
              <a:t> </a:t>
            </a:r>
            <a:r>
              <a:rPr lang="en-US" dirty="0">
                <a:solidFill>
                  <a:schemeClr val="accent2">
                    <a:lumMod val="60000"/>
                    <a:lumOff val="40000"/>
                  </a:schemeClr>
                </a:solidFill>
              </a:rPr>
              <a:t>= </a:t>
            </a:r>
            <a:r>
              <a:rPr lang="el-GR" dirty="0">
                <a:solidFill>
                  <a:schemeClr val="accent2">
                    <a:lumMod val="60000"/>
                    <a:lumOff val="40000"/>
                  </a:schemeClr>
                </a:solidFill>
              </a:rPr>
              <a:t>15, 16, 17, 18, 19, 20</a:t>
            </a:r>
          </a:p>
          <a:p>
            <a:pPr marL="0" marR="0" lvl="0" indent="0" algn="l" defTabSz="914400" rtl="0" eaLnBrk="1" fontAlgn="auto" latinLnBrk="0" hangingPunct="1">
              <a:lnSpc>
                <a:spcPct val="100000"/>
              </a:lnSpc>
              <a:spcBef>
                <a:spcPts val="0"/>
              </a:spcBef>
              <a:spcAft>
                <a:spcPts val="0"/>
              </a:spcAft>
              <a:buClrTx/>
              <a:buSzTx/>
              <a:buFontTx/>
              <a:buNone/>
              <a:tabLst/>
              <a:defRPr/>
            </a:pPr>
            <a:r>
              <a:rPr lang="el-GR" dirty="0">
                <a:solidFill>
                  <a:schemeClr val="accent2">
                    <a:lumMod val="60000"/>
                    <a:lumOff val="40000"/>
                  </a:schemeClr>
                </a:solidFill>
              </a:rPr>
              <a:t>Ανάλυση σημείων συμφόρησης </a:t>
            </a:r>
            <a:r>
              <a:rPr lang="en-US" dirty="0">
                <a:solidFill>
                  <a:schemeClr val="accent2">
                    <a:lumMod val="60000"/>
                    <a:lumOff val="40000"/>
                  </a:schemeClr>
                </a:solidFill>
              </a:rPr>
              <a:t>LPS</a:t>
            </a:r>
            <a:r>
              <a:rPr lang="el-GR" dirty="0">
                <a:solidFill>
                  <a:schemeClr val="accent2">
                    <a:lumMod val="60000"/>
                    <a:lumOff val="40000"/>
                  </a:schemeClr>
                </a:solidFill>
              </a:rPr>
              <a:t> </a:t>
            </a:r>
            <a:r>
              <a:rPr lang="en-US" dirty="0">
                <a:solidFill>
                  <a:schemeClr val="accent2">
                    <a:lumMod val="60000"/>
                    <a:lumOff val="40000"/>
                  </a:schemeClr>
                </a:solidFill>
              </a:rPr>
              <a:t>= </a:t>
            </a:r>
            <a:r>
              <a:rPr lang="el-GR" dirty="0">
                <a:solidFill>
                  <a:schemeClr val="accent2">
                    <a:lumMod val="60000"/>
                    <a:lumOff val="40000"/>
                  </a:schemeClr>
                </a:solidFill>
              </a:rPr>
              <a:t>21, 22, 23, 24, 25</a:t>
            </a:r>
          </a:p>
          <a:p>
            <a:pPr marL="0" marR="0" lvl="0" indent="0" algn="l" defTabSz="914400" rtl="0" eaLnBrk="1" fontAlgn="auto" latinLnBrk="0" hangingPunct="1">
              <a:lnSpc>
                <a:spcPct val="100000"/>
              </a:lnSpc>
              <a:spcBef>
                <a:spcPts val="0"/>
              </a:spcBef>
              <a:spcAft>
                <a:spcPts val="0"/>
              </a:spcAft>
              <a:buClrTx/>
              <a:buSzTx/>
              <a:buFontTx/>
              <a:buNone/>
              <a:tabLst/>
              <a:defRPr/>
            </a:pPr>
            <a:r>
              <a:rPr lang="el-GR" dirty="0">
                <a:solidFill>
                  <a:schemeClr val="accent2">
                    <a:lumMod val="60000"/>
                    <a:lumOff val="40000"/>
                  </a:schemeClr>
                </a:solidFill>
              </a:rPr>
              <a:t>Αποτελέσματα, συμπεράσματα και μελλοντικές κατευθύνσεις </a:t>
            </a:r>
            <a:r>
              <a:rPr lang="en-US" dirty="0">
                <a:solidFill>
                  <a:schemeClr val="accent2">
                    <a:lumMod val="60000"/>
                    <a:lumOff val="40000"/>
                  </a:schemeClr>
                </a:solidFill>
              </a:rPr>
              <a:t>= </a:t>
            </a:r>
            <a:r>
              <a:rPr lang="el-GR" dirty="0">
                <a:solidFill>
                  <a:schemeClr val="accent2">
                    <a:lumMod val="60000"/>
                    <a:lumOff val="40000"/>
                  </a:schemeClr>
                </a:solidFill>
              </a:rPr>
              <a:t>26</a:t>
            </a:r>
            <a:r>
              <a:rPr lang="en-US" dirty="0">
                <a:solidFill>
                  <a:schemeClr val="accent2">
                    <a:lumMod val="60000"/>
                    <a:lumOff val="40000"/>
                  </a:schemeClr>
                </a:solidFill>
              </a:rPr>
              <a:t>, </a:t>
            </a:r>
            <a:r>
              <a:rPr lang="el-GR" dirty="0">
                <a:solidFill>
                  <a:schemeClr val="accent2">
                    <a:lumMod val="60000"/>
                    <a:lumOff val="40000"/>
                  </a:schemeClr>
                </a:solidFill>
              </a:rPr>
              <a:t>27, </a:t>
            </a:r>
            <a:r>
              <a:rPr lang="el-GR" dirty="0" smtClean="0">
                <a:solidFill>
                  <a:schemeClr val="accent2">
                    <a:lumMod val="60000"/>
                    <a:lumOff val="40000"/>
                  </a:schemeClr>
                </a:solidFill>
              </a:rPr>
              <a:t>28</a:t>
            </a:r>
          </a:p>
          <a:p>
            <a:pPr marL="0" marR="0" lvl="0" indent="0" algn="l" defTabSz="914400" rtl="0" eaLnBrk="1" fontAlgn="auto" latinLnBrk="0" hangingPunct="1">
              <a:lnSpc>
                <a:spcPct val="100000"/>
              </a:lnSpc>
              <a:spcBef>
                <a:spcPts val="0"/>
              </a:spcBef>
              <a:spcAft>
                <a:spcPts val="0"/>
              </a:spcAft>
              <a:buClrTx/>
              <a:buSzTx/>
              <a:buFontTx/>
              <a:buNone/>
              <a:tabLst/>
              <a:defRPr/>
            </a:pPr>
            <a:endParaRPr lang="el-GR" dirty="0" smtClean="0"/>
          </a:p>
          <a:p>
            <a:pPr marL="0" marR="0" lvl="0" indent="0" algn="l" defTabSz="914400" rtl="0" eaLnBrk="1" fontAlgn="auto" latinLnBrk="0" hangingPunct="1">
              <a:lnSpc>
                <a:spcPct val="100000"/>
              </a:lnSpc>
              <a:spcBef>
                <a:spcPts val="0"/>
              </a:spcBef>
              <a:spcAft>
                <a:spcPts val="0"/>
              </a:spcAft>
              <a:buClrTx/>
              <a:buSzTx/>
              <a:buFontTx/>
              <a:buNone/>
              <a:tabLst/>
              <a:defRPr/>
            </a:pPr>
            <a:endParaRPr lang="el-GR"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l-GR"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l-GR"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l-GR" dirty="0"/>
          </a:p>
          <a:p>
            <a:pPr marL="0" marR="0" lvl="0" indent="0" algn="l" defTabSz="914400" rtl="0" eaLnBrk="1" fontAlgn="auto" latinLnBrk="0" hangingPunct="1">
              <a:lnSpc>
                <a:spcPct val="100000"/>
              </a:lnSpc>
              <a:spcBef>
                <a:spcPts val="0"/>
              </a:spcBef>
              <a:spcAft>
                <a:spcPts val="0"/>
              </a:spcAft>
              <a:buClrTx/>
              <a:buSzTx/>
              <a:buFontTx/>
              <a:buNone/>
              <a:tabLst/>
              <a:defRPr/>
            </a:pPr>
            <a:endParaRPr lang="el-GR" dirty="0"/>
          </a:p>
          <a:p>
            <a:endParaRPr lang="en-US" dirty="0"/>
          </a:p>
        </p:txBody>
      </p:sp>
      <p:sp>
        <p:nvSpPr>
          <p:cNvPr id="4" name="Slide Number Placeholder 3"/>
          <p:cNvSpPr>
            <a:spLocks noGrp="1"/>
          </p:cNvSpPr>
          <p:nvPr>
            <p:ph type="sldNum" sz="quarter" idx="5"/>
          </p:nvPr>
        </p:nvSpPr>
        <p:spPr/>
        <p:txBody>
          <a:bodyPr/>
          <a:lstStyle/>
          <a:p>
            <a:fld id="{24A51BCC-D2C6-4754-ABB0-C972F5BE646F}" type="slidenum">
              <a:rPr lang="el-GR" smtClean="0"/>
              <a:t>3</a:t>
            </a:fld>
            <a:endParaRPr lang="el-GR" dirty="0"/>
          </a:p>
        </p:txBody>
      </p:sp>
    </p:spTree>
    <p:extLst>
      <p:ext uri="{BB962C8B-B14F-4D97-AF65-F5344CB8AC3E}">
        <p14:creationId xmlns:p14="http://schemas.microsoft.com/office/powerpoint/2010/main" val="17806085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Το πρώτο</a:t>
            </a:r>
            <a:r>
              <a:rPr lang="el-GR" baseline="0" dirty="0" smtClean="0"/>
              <a:t> πεδίο της εργασίας είναι τα κυβερνοφυσικά συστήματα, τα οποία κυριαρχούν στη σημερινή εποχή της βιομηχανίας. </a:t>
            </a:r>
          </a:p>
          <a:p>
            <a:endParaRPr lang="el-GR" baseline="0" dirty="0" smtClean="0"/>
          </a:p>
          <a:p>
            <a:r>
              <a:rPr lang="el-GR" baseline="0" dirty="0" smtClean="0"/>
              <a:t>Πρόκειται για ενσωματώσεις υπολογισμών </a:t>
            </a:r>
            <a:r>
              <a:rPr lang="el-GR" dirty="0" smtClean="0"/>
              <a:t>που παρακολουθούν</a:t>
            </a:r>
            <a:r>
              <a:rPr lang="el-GR" baseline="0" dirty="0" smtClean="0"/>
              <a:t> και </a:t>
            </a:r>
            <a:r>
              <a:rPr lang="el-GR" dirty="0" smtClean="0"/>
              <a:t>ελέγχουν φυσικές διεργασίες, έχοντας συνήθως βρόχους ανάδρασης όπου οι φυσικές διεργασίες δρουν στους υπολογισμούς και αντίστοιχα οι υπολογισμοί επηρεάζουν τις φυσικές διεργασίες</a:t>
            </a:r>
            <a:r>
              <a:rPr lang="el-GR" baseline="0" dirty="0" smtClean="0"/>
              <a:t>. Αυτά τα συστήματα, αποτελούν μια βάση για την εκτέλεση των διαδικασιών με ασφάλεια και αποδοτικότητα, εκπληρώνοντας παράλληλα καθορισμένες προδιαγραφές σε βιομηχανικές διαδικασίες παραγωγής. </a:t>
            </a:r>
          </a:p>
          <a:p>
            <a:endParaRPr lang="el-GR" baseline="0" dirty="0" smtClean="0"/>
          </a:p>
          <a:p>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4</a:t>
            </a:fld>
            <a:endParaRPr lang="el-GR" dirty="0"/>
          </a:p>
        </p:txBody>
      </p:sp>
    </p:spTree>
    <p:extLst>
      <p:ext uri="{BB962C8B-B14F-4D97-AF65-F5344CB8AC3E}">
        <p14:creationId xmlns:p14="http://schemas.microsoft.com/office/powerpoint/2010/main" val="32071124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Το δεύτερο πεδίο</a:t>
            </a:r>
            <a:r>
              <a:rPr lang="el-GR" baseline="0" dirty="0" smtClean="0"/>
              <a:t> της εργασίας, η εξόρυξη διαδικασιών είναι </a:t>
            </a:r>
            <a:r>
              <a:rPr lang="el-GR" dirty="0" smtClean="0"/>
              <a:t>ένας σχετικά νέος κλάδος που βρίσκεται ανάμεσα στην εξόρυξη δεδομένων και την επιστήμη διαδικασιών. </a:t>
            </a:r>
          </a:p>
          <a:p>
            <a:endParaRPr lang="el-GR" dirty="0" smtClean="0"/>
          </a:p>
          <a:p>
            <a:r>
              <a:rPr lang="el-GR" dirty="0" smtClean="0"/>
              <a:t>Αφορά ένα σύνολο από τεχνικές και αλγόριθμους για την ανακάλυψη, την παρακολούθηση και τη βελτίωση διαδικασιών που προκύπτουν μέσα από την αξιοποίηση δεδομένων που βρίσκονται σε αρχεία καταγραφής. Προσφέρει αντικειμενικές και βασισμένες σε γεγονότα γνώσεις, από πληροφορίες που υπάρχουν σε πραγματικά δεδομένα και αποσκοπεί στον έλεγχο, την ανάλυση και τη βελτίωση των διαδικασιών που ακολουθούνται από μια επιχείρηση ή βιομηχανική μονάδα. </a:t>
            </a:r>
          </a:p>
          <a:p>
            <a:endParaRPr lang="el-GR" dirty="0" smtClean="0"/>
          </a:p>
          <a:p>
            <a:pPr marL="0" marR="0" indent="0" algn="l" defTabSz="914400" rtl="0" eaLnBrk="1" fontAlgn="auto" latinLnBrk="0" hangingPunct="1">
              <a:lnSpc>
                <a:spcPct val="100000"/>
              </a:lnSpc>
              <a:spcBef>
                <a:spcPts val="0"/>
              </a:spcBef>
              <a:spcAft>
                <a:spcPts val="0"/>
              </a:spcAft>
              <a:buClrTx/>
              <a:buSzTx/>
              <a:buFontTx/>
              <a:buNone/>
              <a:tabLst/>
              <a:defRPr/>
            </a:pPr>
            <a:r>
              <a:rPr lang="el-GR" dirty="0" smtClean="0"/>
              <a:t>Η</a:t>
            </a:r>
            <a:r>
              <a:rPr lang="el-GR" baseline="0" dirty="0" smtClean="0"/>
              <a:t> εξόρυξη διαδικασιών χρησιμοποιεί δεδομένα ως είσοδο για να εξάγει μοντέλα διαδικασιών και έπειτα τα χρησιμοποιεί για να εξάγει πληροφορίες σχετικές με τις διαδικασίες. Συνηθέστερα μοντέλα που μελετά η εξόρυξη διαδικασιών είναι τα γνωστά σε όλους </a:t>
            </a:r>
            <a:r>
              <a:rPr lang="en-US" baseline="0" dirty="0" smtClean="0"/>
              <a:t>petri net </a:t>
            </a:r>
            <a:r>
              <a:rPr lang="el-GR" baseline="0" dirty="0" smtClean="0"/>
              <a:t>ή δίκτυα τόπου-μετάβασης</a:t>
            </a:r>
            <a:r>
              <a:rPr lang="en-US" baseline="0" dirty="0" smtClean="0"/>
              <a:t>.</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5</a:t>
            </a:fld>
            <a:endParaRPr lang="el-GR" dirty="0"/>
          </a:p>
        </p:txBody>
      </p:sp>
    </p:spTree>
    <p:extLst>
      <p:ext uri="{BB962C8B-B14F-4D97-AF65-F5344CB8AC3E}">
        <p14:creationId xmlns:p14="http://schemas.microsoft.com/office/powerpoint/2010/main" val="23066472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Ως petri net, χαρακτηρίζεται ένα μαθηματικό μοντέλο που χρησιμοποιείται για να περιγράψει κάποιο σύστημα του οποίου οι πιθανές καταστάσεις ανήκουν σε ένα πεπερασμένο σύνολο. Παράλληλα, είναι από τις παλιότερες και πιο διαδεδομένες γλώσσες μοντελοποίησης διαδικασιών και σκοπός του είναι να δείξει ποιες δραστηριότητες πρέπει να εκτελεστούν και σε ποια σειρά. </a:t>
            </a:r>
          </a:p>
          <a:p>
            <a:endParaRPr lang="el-GR" dirty="0" smtClean="0"/>
          </a:p>
          <a:p>
            <a:r>
              <a:rPr lang="el-GR" baseline="0" dirty="0" smtClean="0"/>
              <a:t>Ο ορισμός του επίσημα λέει ότι είναι «ένα </a:t>
            </a:r>
            <a:r>
              <a:rPr lang="el-GR" dirty="0" smtClean="0"/>
              <a:t>κατευθυνόμενο γράφημα αποτελούμενο</a:t>
            </a:r>
            <a:r>
              <a:rPr lang="el-GR" baseline="0" dirty="0" smtClean="0"/>
              <a:t> </a:t>
            </a:r>
            <a:r>
              <a:rPr lang="el-GR" dirty="0" smtClean="0"/>
              <a:t>από τόπους και μεταβάσεις,</a:t>
            </a:r>
            <a:r>
              <a:rPr lang="el-GR" baseline="0" dirty="0" smtClean="0"/>
              <a:t> μέσα στο οποίο </a:t>
            </a:r>
            <a:r>
              <a:rPr lang="el-GR" dirty="0" smtClean="0"/>
              <a:t>μπορούν να μετακινούνται σημεία». </a:t>
            </a:r>
          </a:p>
          <a:p>
            <a:endParaRPr lang="el-GR" dirty="0" smtClean="0"/>
          </a:p>
          <a:p>
            <a:r>
              <a:rPr lang="el-GR" dirty="0" smtClean="0"/>
              <a:t>Η εξόρυξη διαδικασιών δίνει ιδιαίτερη</a:t>
            </a:r>
            <a:r>
              <a:rPr lang="el-GR" baseline="0" dirty="0" smtClean="0"/>
              <a:t> έμφαση στη μελέτη των </a:t>
            </a:r>
            <a:r>
              <a:rPr lang="en-US" baseline="0" dirty="0" smtClean="0"/>
              <a:t>petri</a:t>
            </a:r>
            <a:r>
              <a:rPr lang="el-GR" baseline="0" dirty="0" smtClean="0"/>
              <a:t> </a:t>
            </a:r>
            <a:r>
              <a:rPr lang="en-US" baseline="0" dirty="0" smtClean="0"/>
              <a:t>net</a:t>
            </a:r>
            <a:r>
              <a:rPr lang="el-GR" baseline="0" dirty="0" smtClean="0"/>
              <a:t>, ως εργαλεία για την υλοποίηση θεμελιωδών τεχνικών της.</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6</a:t>
            </a:fld>
            <a:endParaRPr lang="el-GR" dirty="0"/>
          </a:p>
        </p:txBody>
      </p:sp>
    </p:spTree>
    <p:extLst>
      <p:ext uri="{BB962C8B-B14F-4D97-AF65-F5344CB8AC3E}">
        <p14:creationId xmlns:p14="http://schemas.microsoft.com/office/powerpoint/2010/main" val="371251300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Για τις ανάγκες</a:t>
            </a:r>
            <a:r>
              <a:rPr lang="el-GR" baseline="0" dirty="0" smtClean="0"/>
              <a:t> της παρούσας εργασίας, έγινε μια αναζήτηση στη βιβλιογραφία για επιστημονικά άρθρα που ασχολούνται με την ενσωμάτωση της εξόρυξης διαδικασιών στο πλαίσιο της βιομηχανίας και των συστημάτων παραγωγής.</a:t>
            </a:r>
          </a:p>
          <a:p>
            <a:endParaRPr lang="el-GR" baseline="0" dirty="0" smtClean="0"/>
          </a:p>
          <a:p>
            <a:r>
              <a:rPr lang="el-GR" baseline="0" dirty="0" smtClean="0"/>
              <a:t>Η αναζήτηση αυτή, οδήγησε στην εύρεση των άρθρων που παρουσιάζονται στη διαφάνεια και τα οποία την αναδεικνύουν ως μια </a:t>
            </a:r>
            <a:r>
              <a:rPr lang="el-GR" dirty="0" smtClean="0"/>
              <a:t>καινοτόμα προσέγγιση κυρίως ως προς την ενίσχυση της αποτελεσματικότητας και ασφάλειας σε συστήματα βιομηχανικού αυτοματισμού. Σύμφωνα με το πρώτο άρθρο</a:t>
            </a:r>
            <a:r>
              <a:rPr lang="el-GR" baseline="0" dirty="0" smtClean="0"/>
              <a:t> </a:t>
            </a:r>
            <a:r>
              <a:rPr lang="en-US" baseline="0" dirty="0" smtClean="0"/>
              <a:t>“Process mining in industrial control systems”</a:t>
            </a:r>
            <a:r>
              <a:rPr lang="el-GR" baseline="0" dirty="0" smtClean="0"/>
              <a:t> που δημοσιεύτηκε το 2022, αναφέρονται πέντε βασικές κατευθύνσεις. </a:t>
            </a:r>
          </a:p>
          <a:p>
            <a:endParaRPr lang="el-GR" baseline="0" dirty="0" smtClean="0"/>
          </a:p>
          <a:p>
            <a:pPr marL="228600" indent="-228600">
              <a:buFont typeface="+mj-lt"/>
              <a:buAutoNum type="arabicPeriod"/>
            </a:pPr>
            <a:r>
              <a:rPr lang="el-GR" dirty="0" smtClean="0"/>
              <a:t>Η βελτίωση μοντέλων στον αυτοματισμό, επιτρέποντας την συμμόρφωση με τις προδιαγραφές.</a:t>
            </a:r>
          </a:p>
          <a:p>
            <a:pPr marL="228600" indent="-228600">
              <a:buFont typeface="+mj-lt"/>
              <a:buAutoNum type="arabicPeriod"/>
            </a:pPr>
            <a:r>
              <a:rPr lang="el-GR" dirty="0" smtClean="0"/>
              <a:t>Ο έλεγχος συμμόρφωσης και ο εντοπισμός ανωμαλιών σε συστήματα βιομηχανικού ελέγχου</a:t>
            </a:r>
            <a:r>
              <a:rPr lang="el-GR" baseline="0" dirty="0" smtClean="0"/>
              <a:t> (</a:t>
            </a:r>
            <a:r>
              <a:rPr lang="el-GR" dirty="0" smtClean="0"/>
              <a:t>περιλαμβάνουν </a:t>
            </a:r>
            <a:r>
              <a:rPr lang="en-US" dirty="0" smtClean="0"/>
              <a:t>cyber-attacks</a:t>
            </a:r>
            <a:r>
              <a:rPr lang="el-GR" baseline="0" dirty="0" smtClean="0"/>
              <a:t>).</a:t>
            </a:r>
          </a:p>
          <a:p>
            <a:pPr marL="228600" indent="-228600">
              <a:buFont typeface="+mj-lt"/>
              <a:buAutoNum type="arabicPeriod"/>
            </a:pPr>
            <a:r>
              <a:rPr lang="el-GR" dirty="0" smtClean="0"/>
              <a:t>Η ανάλυση συναγερμών στις</a:t>
            </a:r>
            <a:r>
              <a:rPr lang="el-GR" baseline="0" dirty="0" smtClean="0"/>
              <a:t> </a:t>
            </a:r>
            <a:r>
              <a:rPr lang="el-GR" dirty="0" smtClean="0"/>
              <a:t>βάσεις δεδομένων καταγραφής συμβάντων (π.χ. </a:t>
            </a:r>
            <a:r>
              <a:rPr lang="en-US" dirty="0" smtClean="0"/>
              <a:t>SCADA)</a:t>
            </a:r>
            <a:r>
              <a:rPr lang="el-GR" dirty="0" smtClean="0"/>
              <a:t>.</a:t>
            </a:r>
          </a:p>
          <a:p>
            <a:pPr marL="228600" indent="-228600">
              <a:buFont typeface="+mj-lt"/>
              <a:buAutoNum type="arabicPeriod"/>
            </a:pPr>
            <a:r>
              <a:rPr lang="el-GR" dirty="0" smtClean="0"/>
              <a:t>Η</a:t>
            </a:r>
            <a:r>
              <a:rPr lang="el-GR" baseline="0" dirty="0" smtClean="0"/>
              <a:t> </a:t>
            </a:r>
            <a:r>
              <a:rPr lang="el-GR" dirty="0" smtClean="0"/>
              <a:t>online εκτίμηση παραμέτρων στα CPPS επιτρέποντας</a:t>
            </a:r>
            <a:r>
              <a:rPr lang="el-GR" baseline="0" dirty="0" smtClean="0"/>
              <a:t> </a:t>
            </a:r>
            <a:r>
              <a:rPr lang="el-GR" dirty="0" smtClean="0"/>
              <a:t>την προσαρμογή του λογισμικού παραγωγής,</a:t>
            </a:r>
            <a:r>
              <a:rPr lang="el-GR" baseline="0" dirty="0" smtClean="0"/>
              <a:t> βασισμένο σε καταγεγγραμένα ίχνη συμπεριφοράς.</a:t>
            </a:r>
            <a:endParaRPr lang="el-GR" dirty="0" smtClean="0"/>
          </a:p>
          <a:p>
            <a:pPr marL="228600" indent="-228600">
              <a:buFont typeface="+mj-lt"/>
              <a:buAutoNum type="arabicPeriod"/>
            </a:pPr>
            <a:r>
              <a:rPr lang="el-GR" dirty="0" smtClean="0"/>
              <a:t>Η μοντελοποίηση της λογικής προγραμματισμού PLC, αναλύοντας αρχεία καταγραφής συμβάντων με συγκεκριμένους αλγόριθμους για την πρόβλεψη των επόμενων δραστηριοτήτων.</a:t>
            </a:r>
          </a:p>
          <a:p>
            <a:pPr marL="0" indent="0">
              <a:buFont typeface="+mj-lt"/>
              <a:buNone/>
            </a:pPr>
            <a:endParaRPr lang="el-GR" baseline="0" dirty="0" smtClean="0"/>
          </a:p>
          <a:p>
            <a:pPr marL="0" indent="0">
              <a:buFont typeface="+mj-lt"/>
              <a:buNone/>
            </a:pPr>
            <a:r>
              <a:rPr lang="el-GR" baseline="0" dirty="0" smtClean="0"/>
              <a:t>Αυτή η γνώση βοήθησε στην εύρεση της σωστής προσέγγιση της εφαρμογής της εξόρυξης διαδικασιών στο σύστημα παραγωγής λικέρ, που μελετά η εργασία.</a:t>
            </a:r>
            <a:endParaRPr lang="el-GR" dirty="0" smtClean="0"/>
          </a:p>
        </p:txBody>
      </p:sp>
      <p:sp>
        <p:nvSpPr>
          <p:cNvPr id="4" name="Slide Number Placeholder 3"/>
          <p:cNvSpPr>
            <a:spLocks noGrp="1"/>
          </p:cNvSpPr>
          <p:nvPr>
            <p:ph type="sldNum" sz="quarter" idx="5"/>
          </p:nvPr>
        </p:nvSpPr>
        <p:spPr/>
        <p:txBody>
          <a:bodyPr/>
          <a:lstStyle/>
          <a:p>
            <a:fld id="{24A51BCC-D2C6-4754-ABB0-C972F5BE646F}" type="slidenum">
              <a:rPr lang="el-GR" smtClean="0"/>
              <a:t>7</a:t>
            </a:fld>
            <a:endParaRPr lang="el-GR" dirty="0"/>
          </a:p>
        </p:txBody>
      </p:sp>
    </p:spTree>
    <p:extLst>
      <p:ext uri="{BB962C8B-B14F-4D97-AF65-F5344CB8AC3E}">
        <p14:creationId xmlns:p14="http://schemas.microsoft.com/office/powerpoint/2010/main" val="7027755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Το Liqueur Plant ή LPS είναι ένα σύστημα παραγωγής λικέρ, το οποίο περιστρέφεται γύρω από την ενοποίηση κυβερνοφυσικών στοιχείων με φυσικά στοιχεία για τη βελτιστοποίηση των διαδικασιών παραγωγής. </a:t>
            </a:r>
          </a:p>
          <a:p>
            <a:endParaRPr lang="el-GR" dirty="0" smtClean="0"/>
          </a:p>
          <a:p>
            <a:r>
              <a:rPr lang="el-GR" dirty="0" smtClean="0"/>
              <a:t>Το σύστημα παράγει δύο είδη λικέρ, τύπου Α και τύπου Β και απαρτίζεται από 4 σιλό τα οποία είναι συνδεδεμένα σε ένα κοινό αγωγό.</a:t>
            </a:r>
            <a:r>
              <a:rPr lang="el-GR" baseline="0" dirty="0" smtClean="0"/>
              <a:t> Τ</a:t>
            </a:r>
            <a:r>
              <a:rPr lang="el-GR" dirty="0" smtClean="0"/>
              <a:t>α σιλό s1,</a:t>
            </a:r>
            <a:r>
              <a:rPr lang="el-GR" baseline="0" dirty="0" smtClean="0"/>
              <a:t> </a:t>
            </a:r>
            <a:r>
              <a:rPr lang="el-GR" dirty="0" smtClean="0"/>
              <a:t>s4 που εκτελούν την παραγωγή του λικέρ τύπου Α και τα σιλό s2,</a:t>
            </a:r>
            <a:r>
              <a:rPr lang="el-GR" baseline="0" dirty="0" smtClean="0"/>
              <a:t> </a:t>
            </a:r>
            <a:r>
              <a:rPr lang="el-GR" dirty="0" smtClean="0"/>
              <a:t>s3 που εκτελούν την παραγωγή</a:t>
            </a:r>
            <a:r>
              <a:rPr lang="el-GR" baseline="0" dirty="0" smtClean="0"/>
              <a:t> </a:t>
            </a:r>
            <a:r>
              <a:rPr lang="el-GR" dirty="0" smtClean="0"/>
              <a:t>τύπου Β.</a:t>
            </a:r>
          </a:p>
          <a:p>
            <a:endParaRPr lang="el-GR" dirty="0" smtClean="0"/>
          </a:p>
          <a:p>
            <a:r>
              <a:rPr lang="el-GR" dirty="0" smtClean="0"/>
              <a:t>Η διαδικασία παραγωγής ξεκινά με τη θέρμανση υγρού στο σιλό s2 σε μια συγκεκριμένη θερμοκρασία και τη μεταφορά του στο σιλό s3, όπου υφίσταται ανάδευση για ένα προκαθορισμένο χρόνο. Αντίστοιχα, η διαδικασία παραγωγής ξεκινά με την προ-επεξεργασία υγρού στο σιλό s1 και την μεταφορά του στο σιλό s4 για την ανάμειξη και θέρμανση του έως μια συγκεκριμένη θερμοκρασία.</a:t>
            </a:r>
          </a:p>
          <a:p>
            <a:endParaRPr lang="el-GR" dirty="0" smtClean="0"/>
          </a:p>
          <a:p>
            <a:r>
              <a:rPr lang="el-GR" dirty="0" smtClean="0"/>
              <a:t>Αυτές οι διαδικασίες παρότι είναι ανεξάρτητες, λειτουργούν παράλληλα και απαιτούν προσεκτικό συγχρονισμό λόγω του κοινόχρηστου αγωγού μεταφοράς του υγρού, κάνοντας έτσι εμφανή τον σχεδιασμό του συστήματος ως προς την αποδοτική διαχείριση των ταυτόχρονων λειτουργιών. </a:t>
            </a:r>
          </a:p>
          <a:p>
            <a:endParaRPr lang="el-GR" dirty="0" smtClean="0"/>
          </a:p>
          <a:p>
            <a:r>
              <a:rPr lang="el-GR" dirty="0" smtClean="0"/>
              <a:t>Σαν ένα πρόσθετο επίπεδο πολυπλοκότητας εισάγεται ο περιορισμός κατανάλωσης ενέργειας μέσω της απαγόρευσης ταυτόχρονης ανάδευσης</a:t>
            </a:r>
            <a:r>
              <a:rPr lang="el-GR" baseline="0" dirty="0" smtClean="0"/>
              <a:t>.</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8</a:t>
            </a:fld>
            <a:endParaRPr lang="el-GR" dirty="0"/>
          </a:p>
        </p:txBody>
      </p:sp>
    </p:spTree>
    <p:extLst>
      <p:ext uri="{BB962C8B-B14F-4D97-AF65-F5344CB8AC3E}">
        <p14:creationId xmlns:p14="http://schemas.microsoft.com/office/powerpoint/2010/main" val="169917517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l-GR" dirty="0" smtClean="0"/>
              <a:t>Η εξόρυξη διαδικασιών στο σύστημα παραγωγής λικέρ κινείται γύρω από τρεις άξονες: την ανακάλυψη της διαδικασίας, τον έλεγχο συμμόρφωσης και τον εντοπισμό των σημείων συμφόρησης (</a:t>
            </a:r>
            <a:r>
              <a:rPr lang="en-US" dirty="0" smtClean="0"/>
              <a:t>bottlenecks)</a:t>
            </a:r>
            <a:r>
              <a:rPr lang="el-GR" dirty="0" smtClean="0"/>
              <a:t>.</a:t>
            </a:r>
          </a:p>
          <a:p>
            <a:endParaRPr lang="el-GR" dirty="0" smtClean="0"/>
          </a:p>
          <a:p>
            <a:r>
              <a:rPr lang="el-GR" dirty="0" smtClean="0"/>
              <a:t>Για να καταστεί</a:t>
            </a:r>
            <a:r>
              <a:rPr lang="el-GR" baseline="0" dirty="0" smtClean="0"/>
              <a:t> δυνατή η εκτέλεση των παραπάνω τεχνικών ήταν απαραίτητη η εύρεση ενός αρχείου καταγραφής του συστήματος. </a:t>
            </a:r>
            <a:r>
              <a:rPr lang="el-GR" dirty="0" smtClean="0"/>
              <a:t>Το αρχείο καταγραφής που χρησιμοποιήθηκε και φαίνεται στη διαφάνεια, προέρχεται από έναν προσωμοιωτή</a:t>
            </a:r>
            <a:r>
              <a:rPr lang="el-GR" baseline="0" dirty="0" smtClean="0"/>
              <a:t> λογισμικού του συστήματος. </a:t>
            </a:r>
          </a:p>
          <a:p>
            <a:endParaRPr lang="el-GR" baseline="0" dirty="0" smtClean="0"/>
          </a:p>
          <a:p>
            <a:r>
              <a:rPr lang="el-GR" dirty="0" smtClean="0"/>
              <a:t>Ο προσομοιωτής σχεδιάστηκε</a:t>
            </a:r>
            <a:r>
              <a:rPr lang="el-GR" baseline="0" dirty="0" smtClean="0"/>
              <a:t> </a:t>
            </a:r>
            <a:r>
              <a:rPr lang="el-GR" dirty="0" smtClean="0"/>
              <a:t>με βάσει τους κανόνες που αναφέρθηκαν</a:t>
            </a:r>
            <a:r>
              <a:rPr lang="el-GR" baseline="0" dirty="0" smtClean="0"/>
              <a:t> </a:t>
            </a:r>
            <a:r>
              <a:rPr lang="el-GR" dirty="0" smtClean="0"/>
              <a:t>προηγουμένως,</a:t>
            </a:r>
            <a:r>
              <a:rPr lang="el-GR" baseline="0" dirty="0" smtClean="0"/>
              <a:t> για να </a:t>
            </a:r>
            <a:r>
              <a:rPr lang="el-GR" dirty="0" smtClean="0"/>
              <a:t>προσφέρει μια έμπιστη απεικόνιση της λειτουργίας του συστήματος. </a:t>
            </a:r>
            <a:r>
              <a:rPr lang="el-GR" baseline="0" dirty="0" smtClean="0"/>
              <a:t> </a:t>
            </a:r>
            <a:r>
              <a:rPr lang="el-GR" dirty="0" smtClean="0"/>
              <a:t>Σκοπός του είναι να δημιουργεί αρχεία καταγραφής,</a:t>
            </a:r>
            <a:r>
              <a:rPr lang="el-GR" baseline="0" dirty="0" smtClean="0"/>
              <a:t> </a:t>
            </a:r>
            <a:r>
              <a:rPr lang="el-GR" dirty="0" smtClean="0"/>
              <a:t>παρόμοια με αυτά που θα υπήρχαν στο</a:t>
            </a:r>
            <a:r>
              <a:rPr lang="el-GR" baseline="0" dirty="0" smtClean="0"/>
              <a:t> </a:t>
            </a:r>
            <a:r>
              <a:rPr lang="el-GR" dirty="0" smtClean="0"/>
              <a:t>λογισμικό που ελέγχει το κυβερνοφυσικό σύστημα, περιέχοντας συμβάντα από το φυσικό και το κυβερνητικό επίπεδο.</a:t>
            </a:r>
            <a:r>
              <a:rPr lang="el-GR" baseline="0" dirty="0" smtClean="0"/>
              <a:t> </a:t>
            </a:r>
            <a:r>
              <a:rPr lang="el-GR" dirty="0" smtClean="0"/>
              <a:t>Η</a:t>
            </a:r>
            <a:r>
              <a:rPr lang="el-GR" baseline="0" dirty="0" smtClean="0"/>
              <a:t> προσομοίωση που εκτελέστηκε 15 φορές, χρησιμοποίησε ποικίλους χρόνους στις επιμέρους διαδικασίες ώστε να καταγραφεί όσο το δυνατόν περισσότερη και ποικίλη συμπεριφορά του συστήματος.</a:t>
            </a:r>
            <a:endParaRPr lang="el-GR" dirty="0"/>
          </a:p>
        </p:txBody>
      </p:sp>
      <p:sp>
        <p:nvSpPr>
          <p:cNvPr id="4" name="Slide Number Placeholder 3"/>
          <p:cNvSpPr>
            <a:spLocks noGrp="1"/>
          </p:cNvSpPr>
          <p:nvPr>
            <p:ph type="sldNum" sz="quarter" idx="5"/>
          </p:nvPr>
        </p:nvSpPr>
        <p:spPr/>
        <p:txBody>
          <a:bodyPr/>
          <a:lstStyle/>
          <a:p>
            <a:fld id="{24A51BCC-D2C6-4754-ABB0-C972F5BE646F}" type="slidenum">
              <a:rPr lang="el-GR" smtClean="0"/>
              <a:t>9</a:t>
            </a:fld>
            <a:endParaRPr lang="el-GR" dirty="0"/>
          </a:p>
        </p:txBody>
      </p:sp>
    </p:spTree>
    <p:extLst>
      <p:ext uri="{BB962C8B-B14F-4D97-AF65-F5344CB8AC3E}">
        <p14:creationId xmlns:p14="http://schemas.microsoft.com/office/powerpoint/2010/main" val="13752381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11" name="Freeform 6"/>
          <p:cNvSpPr/>
          <p:nvPr/>
        </p:nvSpPr>
        <p:spPr bwMode="auto">
          <a:xfrm>
            <a:off x="0" y="-3175"/>
            <a:ext cx="12192000" cy="5203825"/>
          </a:xfrm>
          <a:custGeom>
            <a:avLst/>
            <a:gdLst/>
            <a:ahLst/>
            <a:cxnLst/>
            <a:rect l="0" t="0" r="r" b="b"/>
            <a:pathLst>
              <a:path w="5760" h="3278">
                <a:moveTo>
                  <a:pt x="5760" y="0"/>
                </a:moveTo>
                <a:lnTo>
                  <a:pt x="0" y="0"/>
                </a:lnTo>
                <a:lnTo>
                  <a:pt x="0" y="3090"/>
                </a:lnTo>
                <a:lnTo>
                  <a:pt x="943" y="3090"/>
                </a:lnTo>
                <a:lnTo>
                  <a:pt x="1123" y="3270"/>
                </a:lnTo>
                <a:lnTo>
                  <a:pt x="1123" y="3270"/>
                </a:lnTo>
                <a:lnTo>
                  <a:pt x="1127" y="3272"/>
                </a:lnTo>
                <a:lnTo>
                  <a:pt x="1133" y="3275"/>
                </a:lnTo>
                <a:lnTo>
                  <a:pt x="1139" y="3278"/>
                </a:lnTo>
                <a:lnTo>
                  <a:pt x="1144" y="3278"/>
                </a:lnTo>
                <a:lnTo>
                  <a:pt x="1150" y="3278"/>
                </a:lnTo>
                <a:lnTo>
                  <a:pt x="1155" y="3275"/>
                </a:lnTo>
                <a:lnTo>
                  <a:pt x="1161" y="3272"/>
                </a:lnTo>
                <a:lnTo>
                  <a:pt x="1165" y="3270"/>
                </a:lnTo>
                <a:lnTo>
                  <a:pt x="1345" y="3090"/>
                </a:lnTo>
                <a:lnTo>
                  <a:pt x="5760" y="3090"/>
                </a:lnTo>
                <a:lnTo>
                  <a:pt x="5760" y="0"/>
                </a:lnTo>
                <a:close/>
              </a:path>
            </a:pathLst>
          </a:custGeom>
          <a:ln/>
          <a:effectLst/>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810001" y="1449147"/>
            <a:ext cx="10572000" cy="2971051"/>
          </a:xfrm>
        </p:spPr>
        <p:txBody>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810001" y="5280847"/>
            <a:ext cx="10572000" cy="434974"/>
          </a:xfrm>
        </p:spPr>
        <p:txBody>
          <a:bodyPr anchor="t"/>
          <a:lstStyle>
            <a:lvl1pPr marL="0" indent="0" algn="l">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969348F4-A1EE-4384-A6C7-BFCFDC693142}" type="datetime1">
              <a:rPr lang="el-GR" smtClean="0"/>
              <a:t>6/7/2024</a:t>
            </a:fld>
            <a:endParaRPr lang="en-US" dirty="0"/>
          </a:p>
        </p:txBody>
      </p:sp>
      <p:sp>
        <p:nvSpPr>
          <p:cNvPr id="5" name="Footer Placeholder 4"/>
          <p:cNvSpPr>
            <a:spLocks noGrp="1"/>
          </p:cNvSpPr>
          <p:nvPr>
            <p:ph type="ftr" sz="quarter" idx="11"/>
          </p:nvPr>
        </p:nvSpPr>
        <p:spPr/>
        <p:txBody>
          <a:bodyPr/>
          <a:lstStyle/>
          <a:p>
            <a:r>
              <a:rPr lang="el-GR"/>
              <a:t>Μηναδάκης Εμμανουήλ</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68190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0000" y="4800600"/>
            <a:ext cx="10561418" cy="566738"/>
          </a:xfrm>
        </p:spPr>
        <p:txBody>
          <a:bodyPr anchor="b">
            <a:normAutofit/>
          </a:bodyPr>
          <a:lstStyle>
            <a:lvl1pPr algn="l">
              <a:defRPr sz="2400" b="0"/>
            </a:lvl1pPr>
          </a:lstStyle>
          <a:p>
            <a:r>
              <a:rPr lang="en-US"/>
              <a:t>Click to edit Master title style</a:t>
            </a:r>
            <a:endParaRPr lang="en-US" dirty="0"/>
          </a:p>
        </p:txBody>
      </p:sp>
      <p:sp>
        <p:nvSpPr>
          <p:cNvPr id="15" name="Picture Placeholder 14"/>
          <p:cNvSpPr>
            <a:spLocks noGrp="1" noChangeAspect="1"/>
          </p:cNvSpPr>
          <p:nvPr>
            <p:ph type="pic" sz="quarter" idx="13"/>
          </p:nvPr>
        </p:nvSpPr>
        <p:spPr bwMode="auto">
          <a:xfrm>
            <a:off x="0" y="0"/>
            <a:ext cx="12192000" cy="4800600"/>
          </a:xfrm>
          <a:custGeom>
            <a:avLst/>
            <a:gdLst/>
            <a:ahLst/>
            <a:cxnLst/>
            <a:rect l="0" t="0" r="r" b="b"/>
            <a:pathLst>
              <a:path w="5760" h="3289">
                <a:moveTo>
                  <a:pt x="5760" y="0"/>
                </a:moveTo>
                <a:lnTo>
                  <a:pt x="0" y="0"/>
                </a:lnTo>
                <a:lnTo>
                  <a:pt x="0" y="3100"/>
                </a:lnTo>
                <a:lnTo>
                  <a:pt x="943" y="3100"/>
                </a:lnTo>
                <a:lnTo>
                  <a:pt x="1123" y="3281"/>
                </a:lnTo>
                <a:lnTo>
                  <a:pt x="1123" y="3281"/>
                </a:lnTo>
                <a:lnTo>
                  <a:pt x="1127" y="3283"/>
                </a:lnTo>
                <a:lnTo>
                  <a:pt x="1133" y="3286"/>
                </a:lnTo>
                <a:lnTo>
                  <a:pt x="1139" y="3289"/>
                </a:lnTo>
                <a:lnTo>
                  <a:pt x="1144" y="3289"/>
                </a:lnTo>
                <a:lnTo>
                  <a:pt x="1150" y="3289"/>
                </a:lnTo>
                <a:lnTo>
                  <a:pt x="1155" y="3286"/>
                </a:lnTo>
                <a:lnTo>
                  <a:pt x="1161" y="3283"/>
                </a:lnTo>
                <a:lnTo>
                  <a:pt x="1165" y="3281"/>
                </a:lnTo>
                <a:lnTo>
                  <a:pt x="1345" y="3100"/>
                </a:lnTo>
                <a:lnTo>
                  <a:pt x="5760" y="3100"/>
                </a:lnTo>
                <a:lnTo>
                  <a:pt x="5760" y="0"/>
                </a:lnTo>
                <a:close/>
              </a:path>
            </a:pathLst>
          </a:custGeom>
          <a:noFill/>
          <a:ln>
            <a:solidFill>
              <a:schemeClr val="tx2"/>
            </a:solidFill>
          </a:ln>
        </p:spPr>
        <p:style>
          <a:lnRef idx="1">
            <a:schemeClr val="accent1"/>
          </a:lnRef>
          <a:fillRef idx="3">
            <a:schemeClr val="accent1"/>
          </a:fillRef>
          <a:effectRef idx="2">
            <a:schemeClr val="accent1"/>
          </a:effectRef>
          <a:fontRef idx="minor">
            <a:schemeClr val="lt1"/>
          </a:fontRef>
        </p:style>
        <p:txBody>
          <a:bodyPr wrap="square" numCol="1" anchor="t" anchorCtr="0" compatLnSpc="1">
            <a:prstTxWarp prst="textNoShape">
              <a:avLst/>
            </a:prstTxWarp>
            <a:normAutofit/>
          </a:bodyPr>
          <a:lstStyle>
            <a:lvl1pPr marL="0" indent="0" algn="ctr">
              <a:buFontTx/>
              <a:buNone/>
              <a:defRPr sz="1600"/>
            </a:lvl1pPr>
          </a:lstStyle>
          <a:p>
            <a:r>
              <a:rPr lang="en-US" dirty="0"/>
              <a:t>Click icon to add picture</a:t>
            </a:r>
          </a:p>
        </p:txBody>
      </p:sp>
      <p:sp>
        <p:nvSpPr>
          <p:cNvPr id="4" name="Text Placeholder 3"/>
          <p:cNvSpPr>
            <a:spLocks noGrp="1"/>
          </p:cNvSpPr>
          <p:nvPr>
            <p:ph type="body" sz="half" idx="2"/>
          </p:nvPr>
        </p:nvSpPr>
        <p:spPr>
          <a:xfrm>
            <a:off x="810000" y="5367338"/>
            <a:ext cx="10561418"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0B071E6E-DC07-4CB8-A804-3FC8BA31C1D4}" type="datetime1">
              <a:rPr lang="el-GR" smtClean="0"/>
              <a:t>6/7/2024</a:t>
            </a:fld>
            <a:endParaRPr lang="en-US" dirty="0"/>
          </a:p>
        </p:txBody>
      </p:sp>
      <p:sp>
        <p:nvSpPr>
          <p:cNvPr id="6" name="Footer Placeholder 5"/>
          <p:cNvSpPr>
            <a:spLocks noGrp="1"/>
          </p:cNvSpPr>
          <p:nvPr>
            <p:ph type="ftr" sz="quarter" idx="11"/>
          </p:nvPr>
        </p:nvSpPr>
        <p:spPr/>
        <p:txBody>
          <a:bodyPr/>
          <a:lstStyle/>
          <a:p>
            <a:r>
              <a:rPr lang="el-GR"/>
              <a:t>Μηναδάκης Εμμανουήλ</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15186405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8" name="Freeform 6"/>
          <p:cNvSpPr>
            <a:spLocks noChangeAspect="1"/>
          </p:cNvSpPr>
          <p:nvPr/>
        </p:nvSpPr>
        <p:spPr bwMode="auto">
          <a:xfrm>
            <a:off x="631697" y="1081456"/>
            <a:ext cx="6332416" cy="3239188"/>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50985" y="1238502"/>
            <a:ext cx="5893840" cy="2645912"/>
          </a:xfrm>
        </p:spPr>
        <p:txBody>
          <a:bodyPr anchor="b"/>
          <a:lstStyle>
            <a:lvl1pPr algn="l">
              <a:defRPr sz="4200" b="1" cap="none"/>
            </a:lvl1pPr>
          </a:lstStyle>
          <a:p>
            <a:r>
              <a:rPr lang="en-US"/>
              <a:t>Click to edit Master title style</a:t>
            </a:r>
            <a:endParaRPr lang="en-US" dirty="0"/>
          </a:p>
        </p:txBody>
      </p:sp>
      <p:sp>
        <p:nvSpPr>
          <p:cNvPr id="3" name="Text Placeholder 2"/>
          <p:cNvSpPr>
            <a:spLocks noGrp="1"/>
          </p:cNvSpPr>
          <p:nvPr>
            <p:ph type="body" idx="1"/>
          </p:nvPr>
        </p:nvSpPr>
        <p:spPr>
          <a:xfrm>
            <a:off x="853190" y="4443680"/>
            <a:ext cx="5891636" cy="713241"/>
          </a:xfrm>
        </p:spPr>
        <p:txBody>
          <a:bodyPr anchor="t">
            <a:no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9" name="Text Placeholder 5"/>
          <p:cNvSpPr>
            <a:spLocks noGrp="1"/>
          </p:cNvSpPr>
          <p:nvPr>
            <p:ph type="body" sz="quarter" idx="16"/>
          </p:nvPr>
        </p:nvSpPr>
        <p:spPr>
          <a:xfrm>
            <a:off x="7574642" y="1081456"/>
            <a:ext cx="3810001" cy="4075465"/>
          </a:xfrm>
        </p:spPr>
        <p:txBody>
          <a:bodyPr anchor="t"/>
          <a:lstStyle>
            <a:lvl1pPr marL="0" indent="0">
              <a:buFontTx/>
              <a:buNone/>
              <a:defRPr/>
            </a:lvl1pPr>
          </a:lstStyle>
          <a:p>
            <a:pPr lvl="0"/>
            <a:r>
              <a:rPr lang="en-US"/>
              <a:t>Click to edit Master text styles</a:t>
            </a:r>
          </a:p>
        </p:txBody>
      </p:sp>
      <p:sp>
        <p:nvSpPr>
          <p:cNvPr id="4" name="Date Placeholder 3"/>
          <p:cNvSpPr>
            <a:spLocks noGrp="1"/>
          </p:cNvSpPr>
          <p:nvPr>
            <p:ph type="dt" sz="half" idx="10"/>
          </p:nvPr>
        </p:nvSpPr>
        <p:spPr/>
        <p:txBody>
          <a:bodyPr/>
          <a:lstStyle/>
          <a:p>
            <a:fld id="{943C461F-9965-4DA0-860F-A988E7D982F0}" type="datetime1">
              <a:rPr lang="el-GR" smtClean="0"/>
              <a:t>6/7/2024</a:t>
            </a:fld>
            <a:endParaRPr lang="en-US" dirty="0"/>
          </a:p>
        </p:txBody>
      </p:sp>
      <p:sp>
        <p:nvSpPr>
          <p:cNvPr id="5" name="Footer Placeholder 4"/>
          <p:cNvSpPr>
            <a:spLocks noGrp="1"/>
          </p:cNvSpPr>
          <p:nvPr>
            <p:ph type="ftr" sz="quarter" idx="11"/>
          </p:nvPr>
        </p:nvSpPr>
        <p:spPr/>
        <p:txBody>
          <a:bodyPr/>
          <a:lstStyle/>
          <a:p>
            <a:r>
              <a:rPr lang="el-GR"/>
              <a:t>Μηναδάκης Εμμανουήλ</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845936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9" name="Freeform 6"/>
          <p:cNvSpPr>
            <a:spLocks noChangeAspect="1"/>
          </p:cNvSpPr>
          <p:nvPr/>
        </p:nvSpPr>
        <p:spPr bwMode="auto">
          <a:xfrm>
            <a:off x="1140884" y="2286585"/>
            <a:ext cx="4895115" cy="2503972"/>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solidFill>
              <a:schemeClr val="accent1"/>
            </a:solidFill>
          </a:ln>
        </p:spPr>
        <p:style>
          <a:lnRef idx="1">
            <a:schemeClr val="accent1"/>
          </a:lnRef>
          <a:fillRef idx="3">
            <a:schemeClr val="accent1"/>
          </a:fillRef>
          <a:effectRef idx="2">
            <a:schemeClr val="accent1"/>
          </a:effectRef>
          <a:fontRef idx="minor">
            <a:schemeClr val="lt1"/>
          </a:fontRef>
        </p:style>
      </p:sp>
      <p:sp>
        <p:nvSpPr>
          <p:cNvPr id="38" name="Title 1"/>
          <p:cNvSpPr>
            <a:spLocks noGrp="1"/>
          </p:cNvSpPr>
          <p:nvPr>
            <p:ph type="title"/>
          </p:nvPr>
        </p:nvSpPr>
        <p:spPr>
          <a:xfrm>
            <a:off x="1357089" y="2435957"/>
            <a:ext cx="4382521" cy="2007789"/>
          </a:xfrm>
        </p:spPr>
        <p:txBody>
          <a:bodyPr/>
          <a:lstStyle>
            <a:lvl1pPr>
              <a:defRPr sz="3200"/>
            </a:lvl1pPr>
          </a:lstStyle>
          <a:p>
            <a:r>
              <a:rPr lang="en-US"/>
              <a:t>Click to edit Master title style</a:t>
            </a:r>
            <a:endParaRPr lang="en-US" dirty="0"/>
          </a:p>
        </p:txBody>
      </p:sp>
      <p:sp>
        <p:nvSpPr>
          <p:cNvPr id="6" name="Text Placeholder 5"/>
          <p:cNvSpPr>
            <a:spLocks noGrp="1"/>
          </p:cNvSpPr>
          <p:nvPr>
            <p:ph type="body" sz="quarter" idx="16"/>
          </p:nvPr>
        </p:nvSpPr>
        <p:spPr>
          <a:xfrm>
            <a:off x="6156000" y="2286000"/>
            <a:ext cx="4880300" cy="2295525"/>
          </a:xfrm>
        </p:spPr>
        <p:txBody>
          <a:bodyPr anchor="t"/>
          <a:lstStyle>
            <a:lvl1pPr marL="0" indent="0">
              <a:buFontTx/>
              <a:buNone/>
              <a:defRPr/>
            </a:lvl1pPr>
          </a:lstStyle>
          <a:p>
            <a:pPr lvl="0"/>
            <a:r>
              <a:rPr lang="en-US"/>
              <a:t>Click to edit Master text styles</a:t>
            </a:r>
          </a:p>
        </p:txBody>
      </p:sp>
      <p:sp>
        <p:nvSpPr>
          <p:cNvPr id="2" name="Date Placeholder 1"/>
          <p:cNvSpPr>
            <a:spLocks noGrp="1"/>
          </p:cNvSpPr>
          <p:nvPr>
            <p:ph type="dt" sz="half" idx="10"/>
          </p:nvPr>
        </p:nvSpPr>
        <p:spPr/>
        <p:txBody>
          <a:bodyPr/>
          <a:lstStyle/>
          <a:p>
            <a:fld id="{D2E70AFA-8B78-4AA1-A920-EE0DE74583A8}" type="datetime1">
              <a:rPr lang="el-GR" smtClean="0"/>
              <a:t>6/7/2024</a:t>
            </a:fld>
            <a:endParaRPr lang="en-US" dirty="0"/>
          </a:p>
        </p:txBody>
      </p:sp>
      <p:sp>
        <p:nvSpPr>
          <p:cNvPr id="3" name="Footer Placeholder 2"/>
          <p:cNvSpPr>
            <a:spLocks noGrp="1"/>
          </p:cNvSpPr>
          <p:nvPr>
            <p:ph type="ftr" sz="quarter" idx="11"/>
          </p:nvPr>
        </p:nvSpPr>
        <p:spPr/>
        <p:txBody>
          <a:bodyPr/>
          <a:lstStyle/>
          <a:p>
            <a:r>
              <a:rPr lang="el-GR"/>
              <a:t>Μηναδάκης Εμμανουήλ</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58156098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A000DA1-56B2-4D3C-9236-70F6BA1204E3}" type="datetime1">
              <a:rPr lang="el-GR" smtClean="0"/>
              <a:t>6/7/2024</a:t>
            </a:fld>
            <a:endParaRPr lang="en-US" dirty="0"/>
          </a:p>
        </p:txBody>
      </p:sp>
      <p:sp>
        <p:nvSpPr>
          <p:cNvPr id="5" name="Footer Placeholder 4"/>
          <p:cNvSpPr>
            <a:spLocks noGrp="1"/>
          </p:cNvSpPr>
          <p:nvPr>
            <p:ph type="ftr" sz="quarter" idx="11"/>
          </p:nvPr>
        </p:nvSpPr>
        <p:spPr/>
        <p:txBody>
          <a:bodyPr/>
          <a:lstStyle/>
          <a:p>
            <a:r>
              <a:rPr lang="el-GR"/>
              <a:t>Μηναδάκης Εμμανουήλ</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6334422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12" name="Freeform 6"/>
          <p:cNvSpPr>
            <a:spLocks noChangeAspect="1"/>
          </p:cNvSpPr>
          <p:nvPr/>
        </p:nvSpPr>
        <p:spPr bwMode="auto">
          <a:xfrm>
            <a:off x="7669651" y="446089"/>
            <a:ext cx="4522349" cy="5414962"/>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183540" y="586171"/>
            <a:ext cx="2494791" cy="51347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10001" y="446089"/>
            <a:ext cx="6611540" cy="5414962"/>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33AD4FB-FE52-449C-93F8-081C8FD671FA}" type="datetime1">
              <a:rPr lang="el-GR" smtClean="0"/>
              <a:t>6/7/2024</a:t>
            </a:fld>
            <a:endParaRPr lang="en-US" dirty="0"/>
          </a:p>
        </p:txBody>
      </p:sp>
      <p:sp>
        <p:nvSpPr>
          <p:cNvPr id="5" name="Footer Placeholder 4"/>
          <p:cNvSpPr>
            <a:spLocks noGrp="1"/>
          </p:cNvSpPr>
          <p:nvPr>
            <p:ph type="ftr" sz="quarter" idx="11"/>
          </p:nvPr>
        </p:nvSpPr>
        <p:spPr/>
        <p:txBody>
          <a:bodyPr/>
          <a:lstStyle/>
          <a:p>
            <a:r>
              <a:rPr lang="el-GR"/>
              <a:t>Μηναδάκης Εμμανουήλ</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224472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11"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447188"/>
            <a:ext cx="10571998" cy="970450"/>
          </a:xfrm>
        </p:spPr>
        <p:txBody>
          <a:bodyPr/>
          <a:lstStyle/>
          <a:p>
            <a:r>
              <a:rPr lang="en-US"/>
              <a:t>Click to edit Master title style</a:t>
            </a:r>
            <a:endParaRPr lang="en-US" dirty="0"/>
          </a:p>
        </p:txBody>
      </p:sp>
      <p:sp>
        <p:nvSpPr>
          <p:cNvPr id="3" name="Content Placeholder 2"/>
          <p:cNvSpPr>
            <a:spLocks noGrp="1"/>
          </p:cNvSpPr>
          <p:nvPr>
            <p:ph idx="1"/>
          </p:nvPr>
        </p:nvSpPr>
        <p:spPr>
          <a:xfrm>
            <a:off x="818712" y="2222287"/>
            <a:ext cx="10554574" cy="363651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p:cNvSpPr>
            <a:spLocks noGrp="1"/>
          </p:cNvSpPr>
          <p:nvPr>
            <p:ph type="ftr" sz="quarter" idx="11"/>
          </p:nvPr>
        </p:nvSpPr>
        <p:spPr/>
        <p:txBody>
          <a:bodyPr/>
          <a:lstStyle/>
          <a:p>
            <a:r>
              <a:rPr lang="el-GR"/>
              <a:t>Μηναδάκης Εμμανουήλ</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158719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0" name="Freeform 7"/>
          <p:cNvSpPr/>
          <p:nvPr/>
        </p:nvSpPr>
        <p:spPr bwMode="auto">
          <a:xfrm>
            <a:off x="0" y="1"/>
            <a:ext cx="12192000" cy="5203825"/>
          </a:xfrm>
          <a:custGeom>
            <a:avLst/>
            <a:gdLst/>
            <a:ahLst/>
            <a:cxnLst/>
            <a:rect l="0" t="0" r="r" b="b"/>
            <a:pathLst>
              <a:path w="5760" h="3278">
                <a:moveTo>
                  <a:pt x="0" y="0"/>
                </a:moveTo>
                <a:lnTo>
                  <a:pt x="5760" y="0"/>
                </a:lnTo>
                <a:lnTo>
                  <a:pt x="5760" y="3090"/>
                </a:lnTo>
                <a:lnTo>
                  <a:pt x="4817" y="3090"/>
                </a:lnTo>
                <a:lnTo>
                  <a:pt x="4637" y="3270"/>
                </a:lnTo>
                <a:lnTo>
                  <a:pt x="4637" y="3270"/>
                </a:lnTo>
                <a:lnTo>
                  <a:pt x="4633" y="3272"/>
                </a:lnTo>
                <a:lnTo>
                  <a:pt x="4627" y="3275"/>
                </a:lnTo>
                <a:lnTo>
                  <a:pt x="4621" y="3278"/>
                </a:lnTo>
                <a:lnTo>
                  <a:pt x="4616" y="3278"/>
                </a:lnTo>
                <a:lnTo>
                  <a:pt x="4610" y="3278"/>
                </a:lnTo>
                <a:lnTo>
                  <a:pt x="4605" y="3275"/>
                </a:lnTo>
                <a:lnTo>
                  <a:pt x="4599" y="3272"/>
                </a:lnTo>
                <a:lnTo>
                  <a:pt x="4595" y="3270"/>
                </a:lnTo>
                <a:lnTo>
                  <a:pt x="4415" y="3090"/>
                </a:lnTo>
                <a:lnTo>
                  <a:pt x="0" y="3090"/>
                </a:lnTo>
                <a:lnTo>
                  <a:pt x="0" y="0"/>
                </a:lnTo>
                <a:lnTo>
                  <a:pt x="0" y="0"/>
                </a:lnTo>
                <a:close/>
              </a:path>
            </a:pathLst>
          </a:custGeom>
          <a:ln>
            <a:headEnd/>
            <a:tailEnd/>
          </a:ln>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810000" y="2951396"/>
            <a:ext cx="10561418" cy="1468800"/>
          </a:xfrm>
        </p:spPr>
        <p:txBody>
          <a:bodyPr anchor="b"/>
          <a:lstStyle>
            <a:lvl1pPr algn="r">
              <a:defRPr sz="4800" b="1" cap="none"/>
            </a:lvl1pPr>
          </a:lstStyle>
          <a:p>
            <a:r>
              <a:rPr lang="en-US"/>
              <a:t>Click to edit Master title style</a:t>
            </a:r>
            <a:endParaRPr lang="en-US" dirty="0"/>
          </a:p>
        </p:txBody>
      </p:sp>
      <p:sp>
        <p:nvSpPr>
          <p:cNvPr id="3" name="Text Placeholder 2"/>
          <p:cNvSpPr>
            <a:spLocks noGrp="1"/>
          </p:cNvSpPr>
          <p:nvPr>
            <p:ph type="body" idx="1"/>
          </p:nvPr>
        </p:nvSpPr>
        <p:spPr>
          <a:xfrm>
            <a:off x="810000" y="5281201"/>
            <a:ext cx="10561418" cy="433955"/>
          </a:xfrm>
        </p:spPr>
        <p:txBody>
          <a:bodyPr anchor="t">
            <a:no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E5CBC0A5-300E-4A14-979B-D9AC964A92F6}" type="datetime1">
              <a:rPr lang="el-GR" smtClean="0"/>
              <a:t>6/7/2024</a:t>
            </a:fld>
            <a:endParaRPr lang="en-US" dirty="0"/>
          </a:p>
        </p:txBody>
      </p:sp>
      <p:sp>
        <p:nvSpPr>
          <p:cNvPr id="5" name="Footer Placeholder 4"/>
          <p:cNvSpPr>
            <a:spLocks noGrp="1"/>
          </p:cNvSpPr>
          <p:nvPr>
            <p:ph type="ftr" sz="quarter" idx="11"/>
          </p:nvPr>
        </p:nvSpPr>
        <p:spPr/>
        <p:txBody>
          <a:bodyPr/>
          <a:lstStyle/>
          <a:p>
            <a:r>
              <a:rPr lang="el-GR"/>
              <a:t>Μηναδάκης Εμμανουήλ</a:t>
            </a:r>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01212013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18712" y="2222287"/>
            <a:ext cx="5185873" cy="36387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7415" y="2222287"/>
            <a:ext cx="5194583" cy="3638764"/>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E61080D-E0BE-4182-A7B4-FD2C5F154844}" type="datetime1">
              <a:rPr lang="el-GR" smtClean="0"/>
              <a:t>6/7/2024</a:t>
            </a:fld>
            <a:endParaRPr lang="en-US" dirty="0"/>
          </a:p>
        </p:txBody>
      </p:sp>
      <p:sp>
        <p:nvSpPr>
          <p:cNvPr id="6" name="Footer Placeholder 5"/>
          <p:cNvSpPr>
            <a:spLocks noGrp="1"/>
          </p:cNvSpPr>
          <p:nvPr>
            <p:ph type="ftr" sz="quarter" idx="11"/>
          </p:nvPr>
        </p:nvSpPr>
        <p:spPr/>
        <p:txBody>
          <a:bodyPr/>
          <a:lstStyle/>
          <a:p>
            <a:r>
              <a:rPr lang="el-GR"/>
              <a:t>Μηναδάκης Εμμανουήλ</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009803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814728" y="2174875"/>
            <a:ext cx="5189857"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14729" y="2751138"/>
            <a:ext cx="5189856"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87415" y="2174875"/>
            <a:ext cx="5194583" cy="576262"/>
          </a:xfrm>
        </p:spPr>
        <p:txBody>
          <a:bodyPr anchor="b">
            <a:noAutofit/>
          </a:bodyPr>
          <a:lstStyle>
            <a:lvl1pPr marL="0" indent="0" algn="ctr">
              <a:buNone/>
              <a:defRPr sz="20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87415" y="2751138"/>
            <a:ext cx="5194583" cy="3109913"/>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C83BC0C-64B7-4F4B-91DE-62DE9B062698}" type="datetime1">
              <a:rPr lang="el-GR" smtClean="0"/>
              <a:t>6/7/2024</a:t>
            </a:fld>
            <a:endParaRPr lang="en-US" dirty="0"/>
          </a:p>
        </p:txBody>
      </p:sp>
      <p:sp>
        <p:nvSpPr>
          <p:cNvPr id="8" name="Footer Placeholder 7"/>
          <p:cNvSpPr>
            <a:spLocks noGrp="1"/>
          </p:cNvSpPr>
          <p:nvPr>
            <p:ph type="ftr" sz="quarter" idx="11"/>
          </p:nvPr>
        </p:nvSpPr>
        <p:spPr/>
        <p:txBody>
          <a:bodyPr/>
          <a:lstStyle/>
          <a:p>
            <a:r>
              <a:rPr lang="el-GR"/>
              <a:t>Μηναδάκης Εμμανουήλ</a:t>
            </a:r>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4643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Freeform 6"/>
          <p:cNvSpPr/>
          <p:nvPr/>
        </p:nvSpPr>
        <p:spPr bwMode="auto">
          <a:xfrm>
            <a:off x="0" y="0"/>
            <a:ext cx="12192000" cy="2185988"/>
          </a:xfrm>
          <a:custGeom>
            <a:avLst/>
            <a:gdLst/>
            <a:ahLst/>
            <a:cxnLst/>
            <a:rect l="0" t="0" r="r" b="b"/>
            <a:pathLst>
              <a:path w="5760" h="1377">
                <a:moveTo>
                  <a:pt x="5760" y="0"/>
                </a:moveTo>
                <a:lnTo>
                  <a:pt x="0" y="0"/>
                </a:lnTo>
                <a:lnTo>
                  <a:pt x="0" y="1189"/>
                </a:lnTo>
                <a:lnTo>
                  <a:pt x="943" y="1189"/>
                </a:lnTo>
                <a:lnTo>
                  <a:pt x="1123" y="1369"/>
                </a:lnTo>
                <a:lnTo>
                  <a:pt x="1123" y="1369"/>
                </a:lnTo>
                <a:lnTo>
                  <a:pt x="1127" y="1371"/>
                </a:lnTo>
                <a:lnTo>
                  <a:pt x="1133" y="1374"/>
                </a:lnTo>
                <a:lnTo>
                  <a:pt x="1139" y="1377"/>
                </a:lnTo>
                <a:lnTo>
                  <a:pt x="1144" y="1377"/>
                </a:lnTo>
                <a:lnTo>
                  <a:pt x="1150" y="1377"/>
                </a:lnTo>
                <a:lnTo>
                  <a:pt x="1155" y="1374"/>
                </a:lnTo>
                <a:lnTo>
                  <a:pt x="1161" y="1371"/>
                </a:lnTo>
                <a:lnTo>
                  <a:pt x="1165" y="1369"/>
                </a:lnTo>
                <a:lnTo>
                  <a:pt x="1345" y="1189"/>
                </a:lnTo>
                <a:lnTo>
                  <a:pt x="5760" y="1189"/>
                </a:lnTo>
                <a:lnTo>
                  <a:pt x="576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31A079A-CD0E-492D-80A4-4E579D419588}" type="datetime1">
              <a:rPr lang="el-GR" smtClean="0"/>
              <a:t>6/7/2024</a:t>
            </a:fld>
            <a:endParaRPr lang="en-US" dirty="0"/>
          </a:p>
        </p:txBody>
      </p:sp>
      <p:sp>
        <p:nvSpPr>
          <p:cNvPr id="4" name="Footer Placeholder 3"/>
          <p:cNvSpPr>
            <a:spLocks noGrp="1"/>
          </p:cNvSpPr>
          <p:nvPr>
            <p:ph type="ftr" sz="quarter" idx="11"/>
          </p:nvPr>
        </p:nvSpPr>
        <p:spPr/>
        <p:txBody>
          <a:bodyPr/>
          <a:lstStyle/>
          <a:p>
            <a:r>
              <a:rPr lang="el-GR"/>
              <a:t>Μηναδάκης Εμμανουήλ</a:t>
            </a:r>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7323357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C96FB1D-16D6-429A-8717-8B21F5B1695A}" type="datetime1">
              <a:rPr lang="el-GR" smtClean="0"/>
              <a:t>6/7/2024</a:t>
            </a:fld>
            <a:endParaRPr lang="en-US" dirty="0"/>
          </a:p>
        </p:txBody>
      </p:sp>
      <p:sp>
        <p:nvSpPr>
          <p:cNvPr id="3" name="Footer Placeholder 2"/>
          <p:cNvSpPr>
            <a:spLocks noGrp="1"/>
          </p:cNvSpPr>
          <p:nvPr>
            <p:ph type="ftr" sz="quarter" idx="11"/>
          </p:nvPr>
        </p:nvSpPr>
        <p:spPr/>
        <p:txBody>
          <a:bodyPr/>
          <a:lstStyle/>
          <a:p>
            <a:r>
              <a:rPr lang="el-GR"/>
              <a:t>Μηναδάκης Εμμανουήλ</a:t>
            </a:r>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512225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12" name="Freeform 6"/>
          <p:cNvSpPr>
            <a:spLocks noChangeAspect="1"/>
          </p:cNvSpPr>
          <p:nvPr/>
        </p:nvSpPr>
        <p:spPr bwMode="auto">
          <a:xfrm>
            <a:off x="1073151" y="446087"/>
            <a:ext cx="3547533" cy="1814651"/>
          </a:xfrm>
          <a:custGeom>
            <a:avLst/>
            <a:gdLst/>
            <a:ahLst/>
            <a:cxnLst/>
            <a:rect l="0" t="0" r="r" b="b"/>
            <a:pathLst>
              <a:path w="3384" h="2308">
                <a:moveTo>
                  <a:pt x="3340" y="0"/>
                </a:moveTo>
                <a:lnTo>
                  <a:pt x="44" y="0"/>
                </a:lnTo>
                <a:lnTo>
                  <a:pt x="44" y="0"/>
                </a:lnTo>
                <a:lnTo>
                  <a:pt x="34" y="0"/>
                </a:lnTo>
                <a:lnTo>
                  <a:pt x="26" y="4"/>
                </a:lnTo>
                <a:lnTo>
                  <a:pt x="20" y="8"/>
                </a:lnTo>
                <a:lnTo>
                  <a:pt x="12" y="12"/>
                </a:lnTo>
                <a:lnTo>
                  <a:pt x="8" y="20"/>
                </a:lnTo>
                <a:lnTo>
                  <a:pt x="4" y="26"/>
                </a:lnTo>
                <a:lnTo>
                  <a:pt x="0" y="34"/>
                </a:lnTo>
                <a:lnTo>
                  <a:pt x="0" y="44"/>
                </a:lnTo>
                <a:lnTo>
                  <a:pt x="0" y="2076"/>
                </a:lnTo>
                <a:lnTo>
                  <a:pt x="0" y="2076"/>
                </a:lnTo>
                <a:lnTo>
                  <a:pt x="0" y="2086"/>
                </a:lnTo>
                <a:lnTo>
                  <a:pt x="4" y="2094"/>
                </a:lnTo>
                <a:lnTo>
                  <a:pt x="8" y="2100"/>
                </a:lnTo>
                <a:lnTo>
                  <a:pt x="12" y="2108"/>
                </a:lnTo>
                <a:lnTo>
                  <a:pt x="20" y="2112"/>
                </a:lnTo>
                <a:lnTo>
                  <a:pt x="26" y="2116"/>
                </a:lnTo>
                <a:lnTo>
                  <a:pt x="34" y="2120"/>
                </a:lnTo>
                <a:lnTo>
                  <a:pt x="44" y="2120"/>
                </a:lnTo>
                <a:lnTo>
                  <a:pt x="474" y="2120"/>
                </a:lnTo>
                <a:lnTo>
                  <a:pt x="650" y="2296"/>
                </a:lnTo>
                <a:lnTo>
                  <a:pt x="650" y="2296"/>
                </a:lnTo>
                <a:lnTo>
                  <a:pt x="656" y="2300"/>
                </a:lnTo>
                <a:lnTo>
                  <a:pt x="664" y="2304"/>
                </a:lnTo>
                <a:lnTo>
                  <a:pt x="672" y="2308"/>
                </a:lnTo>
                <a:lnTo>
                  <a:pt x="680" y="2308"/>
                </a:lnTo>
                <a:lnTo>
                  <a:pt x="688" y="2308"/>
                </a:lnTo>
                <a:lnTo>
                  <a:pt x="696" y="2304"/>
                </a:lnTo>
                <a:lnTo>
                  <a:pt x="704" y="2300"/>
                </a:lnTo>
                <a:lnTo>
                  <a:pt x="710" y="2296"/>
                </a:lnTo>
                <a:lnTo>
                  <a:pt x="886" y="2120"/>
                </a:lnTo>
                <a:lnTo>
                  <a:pt x="3340" y="2120"/>
                </a:lnTo>
                <a:lnTo>
                  <a:pt x="3340" y="2120"/>
                </a:lnTo>
                <a:lnTo>
                  <a:pt x="3350" y="2120"/>
                </a:lnTo>
                <a:lnTo>
                  <a:pt x="3358" y="2116"/>
                </a:lnTo>
                <a:lnTo>
                  <a:pt x="3364" y="2112"/>
                </a:lnTo>
                <a:lnTo>
                  <a:pt x="3372" y="2108"/>
                </a:lnTo>
                <a:lnTo>
                  <a:pt x="3376" y="2100"/>
                </a:lnTo>
                <a:lnTo>
                  <a:pt x="3380" y="2094"/>
                </a:lnTo>
                <a:lnTo>
                  <a:pt x="3384" y="2086"/>
                </a:lnTo>
                <a:lnTo>
                  <a:pt x="3384" y="2076"/>
                </a:lnTo>
                <a:lnTo>
                  <a:pt x="3384" y="44"/>
                </a:lnTo>
                <a:lnTo>
                  <a:pt x="3384" y="44"/>
                </a:lnTo>
                <a:lnTo>
                  <a:pt x="3384" y="34"/>
                </a:lnTo>
                <a:lnTo>
                  <a:pt x="3380" y="26"/>
                </a:lnTo>
                <a:lnTo>
                  <a:pt x="3376" y="20"/>
                </a:lnTo>
                <a:lnTo>
                  <a:pt x="3372" y="12"/>
                </a:lnTo>
                <a:lnTo>
                  <a:pt x="3364" y="8"/>
                </a:lnTo>
                <a:lnTo>
                  <a:pt x="3358" y="4"/>
                </a:lnTo>
                <a:lnTo>
                  <a:pt x="3350" y="0"/>
                </a:lnTo>
                <a:lnTo>
                  <a:pt x="3340" y="0"/>
                </a:lnTo>
                <a:lnTo>
                  <a:pt x="3340" y="0"/>
                </a:lnTo>
                <a:close/>
              </a:path>
            </a:pathLst>
          </a:custGeom>
          <a:ln/>
          <a:extLst>
            <a:ext uri="{91240B29-F687-4f45-9708-019B960494DF}">
              <a14:hiddenLine xmlns:a14="http://schemas.microsoft.com/office/drawing/2010/main" xmlns="" w="9525">
                <a:solidFill>
                  <a:srgbClr val="000000"/>
                </a:solidFill>
                <a:round/>
                <a:headEnd/>
                <a:tailEnd/>
              </a14:hiddenLine>
            </a:ext>
          </a:ex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1073151" y="446088"/>
            <a:ext cx="3547533" cy="1618396"/>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4855633" y="446088"/>
            <a:ext cx="6252633" cy="5414963"/>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073151" y="2260738"/>
            <a:ext cx="3547533" cy="3600311"/>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8C1D01D-F24C-49C5-9A24-267C39189953}" type="datetime1">
              <a:rPr lang="el-GR" smtClean="0"/>
              <a:t>6/7/2024</a:t>
            </a:fld>
            <a:endParaRPr lang="en-US" dirty="0"/>
          </a:p>
        </p:txBody>
      </p:sp>
      <p:sp>
        <p:nvSpPr>
          <p:cNvPr id="6" name="Footer Placeholder 5"/>
          <p:cNvSpPr>
            <a:spLocks noGrp="1"/>
          </p:cNvSpPr>
          <p:nvPr>
            <p:ph type="ftr" sz="quarter" idx="11"/>
          </p:nvPr>
        </p:nvSpPr>
        <p:spPr/>
        <p:txBody>
          <a:bodyPr/>
          <a:lstStyle/>
          <a:p>
            <a:r>
              <a:rPr lang="el-GR"/>
              <a:t>Μηναδάκης Εμμανουήλ</a:t>
            </a:r>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9075667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14728" y="727522"/>
            <a:ext cx="4852988" cy="1617163"/>
          </a:xfrm>
        </p:spPr>
        <p:txBody>
          <a:bodyPr anchor="b">
            <a:normAutofit/>
          </a:bodyPr>
          <a:lstStyle>
            <a:lvl1pPr algn="l">
              <a:defRPr sz="2400" b="0"/>
            </a:lvl1pPr>
          </a:lstStyle>
          <a:p>
            <a:r>
              <a:rPr lang="en-US"/>
              <a:t>Click to edit Master title style</a:t>
            </a:r>
            <a:endParaRPr lang="en-US" dirty="0"/>
          </a:p>
        </p:txBody>
      </p:sp>
      <p:sp>
        <p:nvSpPr>
          <p:cNvPr id="9" name="Picture Placeholder 11"/>
          <p:cNvSpPr>
            <a:spLocks noGrp="1" noChangeAspect="1"/>
          </p:cNvSpPr>
          <p:nvPr>
            <p:ph type="pic" sz="quarter" idx="13"/>
          </p:nvPr>
        </p:nvSpPr>
        <p:spPr bwMode="auto">
          <a:xfrm>
            <a:off x="6098117" y="0"/>
            <a:ext cx="6093883" cy="6858000"/>
          </a:xfrm>
          <a:custGeom>
            <a:avLst/>
            <a:gdLst/>
            <a:ahLst/>
            <a:cxnLst/>
            <a:rect l="0" t="0" r="r" b="b"/>
            <a:pathLst>
              <a:path w="2879" h="4320">
                <a:moveTo>
                  <a:pt x="183" y="0"/>
                </a:moveTo>
                <a:lnTo>
                  <a:pt x="183" y="1197"/>
                </a:lnTo>
                <a:lnTo>
                  <a:pt x="8" y="1372"/>
                </a:lnTo>
                <a:lnTo>
                  <a:pt x="8" y="1372"/>
                </a:lnTo>
                <a:lnTo>
                  <a:pt x="6" y="1376"/>
                </a:lnTo>
                <a:lnTo>
                  <a:pt x="3" y="1382"/>
                </a:lnTo>
                <a:lnTo>
                  <a:pt x="0" y="1387"/>
                </a:lnTo>
                <a:lnTo>
                  <a:pt x="0" y="1393"/>
                </a:lnTo>
                <a:lnTo>
                  <a:pt x="0" y="1399"/>
                </a:lnTo>
                <a:lnTo>
                  <a:pt x="3" y="1404"/>
                </a:lnTo>
                <a:lnTo>
                  <a:pt x="6" y="1410"/>
                </a:lnTo>
                <a:lnTo>
                  <a:pt x="8" y="1414"/>
                </a:lnTo>
                <a:lnTo>
                  <a:pt x="183" y="1589"/>
                </a:lnTo>
                <a:lnTo>
                  <a:pt x="183" y="4320"/>
                </a:lnTo>
                <a:lnTo>
                  <a:pt x="2879" y="4320"/>
                </a:lnTo>
                <a:lnTo>
                  <a:pt x="2879" y="0"/>
                </a:lnTo>
                <a:lnTo>
                  <a:pt x="183" y="0"/>
                </a:lnTo>
                <a:close/>
              </a:path>
            </a:pathLst>
          </a:custGeom>
          <a:noFill/>
          <a:ln w="9525">
            <a:solidFill>
              <a:schemeClr val="tx2"/>
            </a:solidFill>
            <a:round/>
            <a:headEnd/>
            <a:tailEnd/>
          </a:ln>
          <a:effectLst/>
        </p:spPr>
        <p:txBody>
          <a:bodyPr wrap="square" numCol="1" anchor="t" anchorCtr="0" compatLnSpc="1">
            <a:prstTxWarp prst="textNoShape">
              <a:avLst/>
            </a:prstTxWarp>
            <a:normAutofit/>
          </a:bodyPr>
          <a:lstStyle>
            <a:lvl1pPr algn="ctr">
              <a:buFontTx/>
              <a:buNone/>
              <a:defRPr sz="1400"/>
            </a:lvl1pPr>
          </a:lstStyle>
          <a:p>
            <a:r>
              <a:rPr lang="en-US" dirty="0"/>
              <a:t>Click icon to add picture</a:t>
            </a:r>
          </a:p>
        </p:txBody>
      </p:sp>
      <p:sp>
        <p:nvSpPr>
          <p:cNvPr id="4" name="Text Placeholder 3"/>
          <p:cNvSpPr>
            <a:spLocks noGrp="1"/>
          </p:cNvSpPr>
          <p:nvPr>
            <p:ph type="body" sz="half" idx="2"/>
          </p:nvPr>
        </p:nvSpPr>
        <p:spPr>
          <a:xfrm>
            <a:off x="814728" y="2344684"/>
            <a:ext cx="4852988" cy="3516365"/>
          </a:xfrm>
        </p:spPr>
        <p:txBody>
          <a:bodyPr anchor="t">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3885810" y="6041362"/>
            <a:ext cx="976879" cy="365125"/>
          </a:xfrm>
        </p:spPr>
        <p:txBody>
          <a:bodyPr/>
          <a:lstStyle/>
          <a:p>
            <a:fld id="{8D335088-9EE9-42FD-BD77-FA478BC4B373}" type="datetime1">
              <a:rPr lang="el-GR" smtClean="0"/>
              <a:t>6/7/2024</a:t>
            </a:fld>
            <a:endParaRPr lang="en-US" dirty="0"/>
          </a:p>
        </p:txBody>
      </p:sp>
      <p:sp>
        <p:nvSpPr>
          <p:cNvPr id="6" name="Footer Placeholder 5"/>
          <p:cNvSpPr>
            <a:spLocks noGrp="1"/>
          </p:cNvSpPr>
          <p:nvPr>
            <p:ph type="ftr" sz="quarter" idx="11"/>
          </p:nvPr>
        </p:nvSpPr>
        <p:spPr>
          <a:xfrm>
            <a:off x="590396" y="6041362"/>
            <a:ext cx="3295413" cy="365125"/>
          </a:xfrm>
        </p:spPr>
        <p:txBody>
          <a:bodyPr/>
          <a:lstStyle/>
          <a:p>
            <a:r>
              <a:rPr lang="el-GR"/>
              <a:t>Μηναδάκης Εμμανουήλ</a:t>
            </a:r>
            <a:endParaRPr lang="en-US" dirty="0"/>
          </a:p>
        </p:txBody>
      </p:sp>
      <p:sp>
        <p:nvSpPr>
          <p:cNvPr id="7" name="Slide Number Placeholder 6"/>
          <p:cNvSpPr>
            <a:spLocks noGrp="1"/>
          </p:cNvSpPr>
          <p:nvPr>
            <p:ph type="sldNum" sz="quarter" idx="12"/>
          </p:nvPr>
        </p:nvSpPr>
        <p:spPr>
          <a:xfrm>
            <a:off x="4862689" y="5915888"/>
            <a:ext cx="1062155" cy="490599"/>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2430474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10000" y="447188"/>
            <a:ext cx="10571998" cy="970450"/>
          </a:xfrm>
          <a:prstGeom prst="rect">
            <a:avLst/>
          </a:prstGeom>
          <a:effectLst>
            <a:outerShdw blurRad="50800" dir="14400000">
              <a:srgbClr val="000000">
                <a:alpha val="60000"/>
              </a:srgbClr>
            </a:outerShdw>
          </a:effectLst>
        </p:spPr>
        <p:txBody>
          <a:bodyPr vert="horz" lIns="91440" tIns="45720" rIns="91440" bIns="45720" rtlCol="0" anchor="b">
            <a:noAutofit/>
          </a:bodyPr>
          <a:lstStyle/>
          <a:p>
            <a:r>
              <a:rPr lang="en-US"/>
              <a:t>Click to edit Master title style</a:t>
            </a:r>
            <a:endParaRPr lang="en-US" dirty="0"/>
          </a:p>
        </p:txBody>
      </p:sp>
      <p:sp>
        <p:nvSpPr>
          <p:cNvPr id="3" name="Text Placeholder 2"/>
          <p:cNvSpPr>
            <a:spLocks noGrp="1"/>
          </p:cNvSpPr>
          <p:nvPr>
            <p:ph type="body" idx="1"/>
          </p:nvPr>
        </p:nvSpPr>
        <p:spPr>
          <a:xfrm>
            <a:off x="810000" y="2184401"/>
            <a:ext cx="10563285" cy="3674397"/>
          </a:xfrm>
          <a:prstGeom prst="rect">
            <a:avLst/>
          </a:prstGeom>
          <a:effectLst>
            <a:outerShdw blurRad="50800" dir="14400000">
              <a:srgbClr val="000000">
                <a:alpha val="40000"/>
              </a:srgbClr>
            </a:outerShdw>
          </a:effectLst>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p:cNvSpPr>
            <a:spLocks noGrp="1"/>
          </p:cNvSpPr>
          <p:nvPr>
            <p:ph type="ftr" sz="quarter" idx="3"/>
          </p:nvPr>
        </p:nvSpPr>
        <p:spPr>
          <a:xfrm>
            <a:off x="451514" y="6041362"/>
            <a:ext cx="8644320" cy="365125"/>
          </a:xfrm>
          <a:prstGeom prst="rect">
            <a:avLst/>
          </a:prstGeom>
        </p:spPr>
        <p:txBody>
          <a:bodyPr vert="horz" lIns="91440" tIns="45720" rIns="91440" bIns="45720" rtlCol="0" anchor="b"/>
          <a:lstStyle>
            <a:lvl1pPr algn="l">
              <a:defRPr sz="900">
                <a:solidFill>
                  <a:schemeClr val="tx1"/>
                </a:solidFill>
              </a:defRPr>
            </a:lvl1pPr>
          </a:lstStyle>
          <a:p>
            <a:r>
              <a:rPr lang="el-GR"/>
              <a:t>Μηναδάκης Εμμανουήλ</a:t>
            </a:r>
            <a:endParaRPr lang="en-US" dirty="0"/>
          </a:p>
        </p:txBody>
      </p:sp>
      <p:sp>
        <p:nvSpPr>
          <p:cNvPr id="4" name="Date Placeholder 3"/>
          <p:cNvSpPr>
            <a:spLocks noGrp="1"/>
          </p:cNvSpPr>
          <p:nvPr>
            <p:ph type="dt" sz="half" idx="2"/>
          </p:nvPr>
        </p:nvSpPr>
        <p:spPr>
          <a:xfrm>
            <a:off x="9334626" y="6041362"/>
            <a:ext cx="1343706" cy="365125"/>
          </a:xfrm>
          <a:prstGeom prst="rect">
            <a:avLst/>
          </a:prstGeom>
        </p:spPr>
        <p:txBody>
          <a:bodyPr vert="horz" lIns="91440" tIns="45720" rIns="91440" bIns="45720" rtlCol="0" anchor="b"/>
          <a:lstStyle>
            <a:lvl1pPr algn="r">
              <a:defRPr sz="900">
                <a:solidFill>
                  <a:schemeClr val="tx1"/>
                </a:solidFill>
              </a:defRPr>
            </a:lvl1pPr>
          </a:lstStyle>
          <a:p>
            <a:fld id="{FB2CFFF4-0E30-453A-8D33-62BDBD1F647B}" type="datetime1">
              <a:rPr lang="el-GR" smtClean="0"/>
              <a:t>6/7/2024</a:t>
            </a:fld>
            <a:endParaRPr lang="en-US" dirty="0"/>
          </a:p>
        </p:txBody>
      </p:sp>
      <p:sp>
        <p:nvSpPr>
          <p:cNvPr id="6" name="Slide Number Placeholder 5"/>
          <p:cNvSpPr>
            <a:spLocks noGrp="1"/>
          </p:cNvSpPr>
          <p:nvPr>
            <p:ph type="sldNum" sz="quarter" idx="4"/>
          </p:nvPr>
        </p:nvSpPr>
        <p:spPr>
          <a:xfrm>
            <a:off x="10678331" y="5915888"/>
            <a:ext cx="1062155" cy="490599"/>
          </a:xfrm>
          <a:prstGeom prst="rect">
            <a:avLst/>
          </a:prstGeom>
        </p:spPr>
        <p:txBody>
          <a:bodyPr vert="horz" lIns="91440" tIns="45720" rIns="91440" bIns="10800" rtlCol="0" anchor="b"/>
          <a:lstStyle>
            <a:lvl1pPr algn="r">
              <a:defRPr sz="2000">
                <a:solidFill>
                  <a:schemeClr val="accent1"/>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869731874"/>
      </p:ext>
    </p:extLst>
  </p:cSld>
  <p:clrMap bg1="dk1" tx1="lt1" bg2="dk2" tx2="lt2" accent1="accent1" accent2="accent2" accent3="accent3" accent4="accent4" accent5="accent5" accent6="accent6" hlink="hlink" folHlink="fol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Lst>
  <p:hf hdr="0"/>
  <p:txStyles>
    <p:titleStyle>
      <a:lvl1pPr algn="l" defTabSz="457200" rtl="0" eaLnBrk="1" latinLnBrk="0" hangingPunct="1">
        <a:spcBef>
          <a:spcPct val="0"/>
        </a:spcBef>
        <a:buNone/>
        <a:defRPr sz="4000" b="1" kern="1200">
          <a:solidFill>
            <a:srgbClr val="FEFEFE"/>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ct val="20000"/>
        </a:spcBef>
        <a:spcAft>
          <a:spcPts val="600"/>
        </a:spcAft>
        <a:buClr>
          <a:schemeClr val="accent1"/>
        </a:buClr>
        <a:buFont typeface="Wingdings 2" charset="2"/>
        <a:buChar char=""/>
        <a:defRPr sz="1800" kern="1200">
          <a:solidFill>
            <a:schemeClr val="tx1"/>
          </a:solidFill>
          <a:latin typeface="+mn-lt"/>
          <a:ea typeface="+mn-ea"/>
          <a:cs typeface="+mn-cs"/>
        </a:defRPr>
      </a:lvl1pPr>
      <a:lvl2pPr marL="742950" indent="-285750" algn="l" defTabSz="457200" rtl="0" eaLnBrk="1" latinLnBrk="0" hangingPunct="1">
        <a:spcBef>
          <a:spcPct val="20000"/>
        </a:spcBef>
        <a:spcAft>
          <a:spcPts val="600"/>
        </a:spcAft>
        <a:buClr>
          <a:schemeClr val="accent1"/>
        </a:buClr>
        <a:buFont typeface="Wingdings 2" charset="2"/>
        <a:buChar char=""/>
        <a:defRPr sz="1600" kern="1200">
          <a:solidFill>
            <a:schemeClr val="tx1"/>
          </a:solidFill>
          <a:latin typeface="+mn-lt"/>
          <a:ea typeface="+mn-ea"/>
          <a:cs typeface="+mn-cs"/>
        </a:defRPr>
      </a:lvl2pPr>
      <a:lvl3pPr marL="1143000" indent="-228600" algn="l" defTabSz="457200" rtl="0" eaLnBrk="1" latinLnBrk="0" hangingPunct="1">
        <a:spcBef>
          <a:spcPct val="20000"/>
        </a:spcBef>
        <a:spcAft>
          <a:spcPts val="600"/>
        </a:spcAft>
        <a:buClr>
          <a:schemeClr val="accent1"/>
        </a:buClr>
        <a:buFont typeface="Wingdings 2" charset="2"/>
        <a:buChar char=""/>
        <a:defRPr sz="1400" kern="1200">
          <a:solidFill>
            <a:schemeClr val="tx1"/>
          </a:solidFill>
          <a:latin typeface="+mn-lt"/>
          <a:ea typeface="+mn-ea"/>
          <a:cs typeface="+mn-cs"/>
        </a:defRPr>
      </a:lvl3pPr>
      <a:lvl4pPr marL="16002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4pPr>
      <a:lvl5pPr marL="20574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5pPr>
      <a:lvl6pPr marL="24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6pPr>
      <a:lvl7pPr marL="28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7pPr>
      <a:lvl8pPr marL="32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8pPr>
      <a:lvl9pPr marL="3600000" indent="-228600" algn="l" defTabSz="457200" rtl="0" eaLnBrk="1" latinLnBrk="0" hangingPunct="1">
        <a:spcBef>
          <a:spcPct val="20000"/>
        </a:spcBef>
        <a:spcAft>
          <a:spcPts val="600"/>
        </a:spcAft>
        <a:buClr>
          <a:schemeClr val="accent1"/>
        </a:buClr>
        <a:buFont typeface="Wingdings 2" charset="2"/>
        <a:buChar char=""/>
        <a:defRPr sz="12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microsoft.com/office/2007/relationships/hdphoto" Target="../media/hdphoto3.wdp"/><Relationship Id="rId4" Type="http://schemas.openxmlformats.org/officeDocument/2006/relationships/image" Target="../media/image8.png"/></Relationships>
</file>

<file path=ppt/slides/_rels/slide1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3.xml"/><Relationship Id="rId1" Type="http://schemas.openxmlformats.org/officeDocument/2006/relationships/slideLayout" Target="../slideLayouts/slideLayout2.xml"/><Relationship Id="rId5" Type="http://schemas.microsoft.com/office/2007/relationships/hdphoto" Target="../media/hdphoto4.wdp"/><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microsoft.com/office/2007/relationships/hdphoto" Target="../media/hdphoto5.wdp"/><Relationship Id="rId4" Type="http://schemas.openxmlformats.org/officeDocument/2006/relationships/image" Target="../media/image10.png"/></Relationships>
</file>

<file path=ppt/slides/_rels/slide1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8" Type="http://schemas.microsoft.com/office/2007/relationships/diagramDrawing" Target="../diagrams/drawing2.xml"/><Relationship Id="rId3" Type="http://schemas.openxmlformats.org/officeDocument/2006/relationships/audio" Target="../media/audio1.wav"/><Relationship Id="rId7" Type="http://schemas.openxmlformats.org/officeDocument/2006/relationships/diagramColors" Target="../diagrams/colors2.xml"/><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diagramQuickStyle" Target="../diagrams/quickStyle2.xml"/><Relationship Id="rId5" Type="http://schemas.openxmlformats.org/officeDocument/2006/relationships/diagramLayout" Target="../diagrams/layout2.xml"/><Relationship Id="rId4" Type="http://schemas.openxmlformats.org/officeDocument/2006/relationships/diagramData" Target="../diagrams/data2.xml"/></Relationships>
</file>

<file path=ppt/slides/_rels/slide1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microsoft.com/office/2007/relationships/diagramDrawing" Target="../diagrams/drawing1.xml"/><Relationship Id="rId3" Type="http://schemas.openxmlformats.org/officeDocument/2006/relationships/audio" Target="../media/audio1.wav"/><Relationship Id="rId7" Type="http://schemas.openxmlformats.org/officeDocument/2006/relationships/diagramColors" Target="../diagrams/colors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QuickStyle" Target="../diagrams/quickStyle1.xml"/><Relationship Id="rId5" Type="http://schemas.openxmlformats.org/officeDocument/2006/relationships/diagramLayout" Target="../diagrams/layout1.xml"/><Relationship Id="rId4" Type="http://schemas.openxmlformats.org/officeDocument/2006/relationships/diagramData" Target="../diagrams/data1.xml"/></Relationships>
</file>

<file path=ppt/slides/_rels/slide20.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1.xml"/><Relationship Id="rId1" Type="http://schemas.openxmlformats.org/officeDocument/2006/relationships/slideLayout" Target="../slideLayouts/slideLayout10.xml"/><Relationship Id="rId4" Type="http://schemas.openxmlformats.org/officeDocument/2006/relationships/image" Target="../media/image11.png"/></Relationships>
</file>

<file path=ppt/slides/_rels/slide2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3.xml"/><Relationship Id="rId1" Type="http://schemas.openxmlformats.org/officeDocument/2006/relationships/slideLayout" Target="../slideLayouts/slideLayout9.xml"/><Relationship Id="rId4" Type="http://schemas.openxmlformats.org/officeDocument/2006/relationships/image" Target="../media/image12.png"/></Relationships>
</file>

<file path=ppt/slides/_rels/slide2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4.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2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5.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2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6.xml"/><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microsoft.com/office/2007/relationships/hdphoto" Target="../media/hdphoto1.wdp"/><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microsoft.com/office/2007/relationships/hdphoto" Target="../media/hdphoto2.wdp"/><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6.jpg"/></Relationships>
</file>

<file path=ppt/slides/_rels/slide9.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9.xml"/><Relationship Id="rId1" Type="http://schemas.openxmlformats.org/officeDocument/2006/relationships/slideLayout" Target="../slideLayouts/slideLayout9.xml"/><Relationship Id="rId5" Type="http://schemas.openxmlformats.org/officeDocument/2006/relationships/hyperlink" Target="https://github.com/ThramboulidisKleanthis/LiqueurPlant2024" TargetMode="External"/><Relationship Id="rId4"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alpha val="98000"/>
          </a:schemeClr>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B45AEF5-9F64-AF2C-600C-1843A4BB9FB9}"/>
              </a:ext>
            </a:extLst>
          </p:cNvPr>
          <p:cNvSpPr>
            <a:spLocks noGrp="1"/>
          </p:cNvSpPr>
          <p:nvPr>
            <p:ph type="ctrTitle"/>
          </p:nvPr>
        </p:nvSpPr>
        <p:spPr>
          <a:xfrm>
            <a:off x="810000" y="1694329"/>
            <a:ext cx="10572000" cy="2609328"/>
          </a:xfrm>
        </p:spPr>
        <p:txBody>
          <a:bodyPr/>
          <a:lstStyle/>
          <a:p>
            <a:r>
              <a:rPr lang="el-GR" sz="4400" b="0" dirty="0">
                <a:effectLst>
                  <a:outerShdw blurRad="38100" dist="38100" dir="2700000" algn="tl">
                    <a:srgbClr val="000000">
                      <a:alpha val="43137"/>
                    </a:srgbClr>
                  </a:outerShdw>
                </a:effectLst>
              </a:rPr>
              <a:t>Εξόρυξη Διαδικασιών σε Κυβερνοφυσικά Συστήματα: </a:t>
            </a:r>
            <a:r>
              <a:rPr lang="en-US" sz="4400" b="0" dirty="0">
                <a:effectLst>
                  <a:outerShdw blurRad="38100" dist="38100" dir="2700000" algn="tl">
                    <a:srgbClr val="000000">
                      <a:alpha val="43137"/>
                    </a:srgbClr>
                  </a:outerShdw>
                </a:effectLst>
              </a:rPr>
              <a:t/>
            </a:r>
            <a:br>
              <a:rPr lang="en-US" sz="4400" b="0" dirty="0">
                <a:effectLst>
                  <a:outerShdw blurRad="38100" dist="38100" dir="2700000" algn="tl">
                    <a:srgbClr val="000000">
                      <a:alpha val="43137"/>
                    </a:srgbClr>
                  </a:outerShdw>
                </a:effectLst>
              </a:rPr>
            </a:br>
            <a:r>
              <a:rPr lang="en-US" sz="4400" dirty="0">
                <a:effectLst>
                  <a:outerShdw blurRad="38100" dist="38100" dir="2700000" algn="tl">
                    <a:srgbClr val="000000">
                      <a:alpha val="43137"/>
                    </a:srgbClr>
                  </a:outerShdw>
                </a:effectLst>
              </a:rPr>
              <a:t>Liqueur Plant Case Study</a:t>
            </a:r>
            <a:endParaRPr lang="el-GR" sz="4400" dirty="0">
              <a:effectLst>
                <a:outerShdw blurRad="38100" dist="38100" dir="2700000" algn="tl">
                  <a:srgbClr val="000000">
                    <a:alpha val="43137"/>
                  </a:srgbClr>
                </a:outerShdw>
              </a:effectLst>
            </a:endParaRPr>
          </a:p>
        </p:txBody>
      </p:sp>
      <p:sp>
        <p:nvSpPr>
          <p:cNvPr id="3" name="Subtitle 2">
            <a:extLst>
              <a:ext uri="{FF2B5EF4-FFF2-40B4-BE49-F238E27FC236}">
                <a16:creationId xmlns="" xmlns:a16="http://schemas.microsoft.com/office/drawing/2014/main" id="{486C399F-4EED-32B8-A94E-1069D07AEBF1}"/>
              </a:ext>
            </a:extLst>
          </p:cNvPr>
          <p:cNvSpPr>
            <a:spLocks noGrp="1"/>
          </p:cNvSpPr>
          <p:nvPr>
            <p:ph type="subTitle" idx="1"/>
          </p:nvPr>
        </p:nvSpPr>
        <p:spPr>
          <a:xfrm>
            <a:off x="810001" y="5280846"/>
            <a:ext cx="10572000" cy="676015"/>
          </a:xfrm>
        </p:spPr>
        <p:txBody>
          <a:bodyPr>
            <a:normAutofit fontScale="85000" lnSpcReduction="20000"/>
          </a:bodyPr>
          <a:lstStyle/>
          <a:p>
            <a:r>
              <a:rPr lang="el-GR" dirty="0"/>
              <a:t>Διπλωματική Εργασία του </a:t>
            </a:r>
            <a:r>
              <a:rPr lang="el-GR" b="1" dirty="0"/>
              <a:t>Μηναδάκη Εμμανουήλ</a:t>
            </a:r>
          </a:p>
          <a:p>
            <a:r>
              <a:rPr lang="el-GR" dirty="0"/>
              <a:t>ΑΜ: 1041815</a:t>
            </a:r>
          </a:p>
          <a:p>
            <a:endParaRPr lang="el-GR" dirty="0"/>
          </a:p>
          <a:p>
            <a:endParaRPr lang="el-GR" b="1" dirty="0"/>
          </a:p>
        </p:txBody>
      </p:sp>
      <p:sp>
        <p:nvSpPr>
          <p:cNvPr id="8" name="TextBox 7">
            <a:extLst>
              <a:ext uri="{FF2B5EF4-FFF2-40B4-BE49-F238E27FC236}">
                <a16:creationId xmlns="" xmlns:a16="http://schemas.microsoft.com/office/drawing/2014/main" id="{86487063-E410-B62F-0240-6A0AC2E60A26}"/>
              </a:ext>
            </a:extLst>
          </p:cNvPr>
          <p:cNvSpPr txBox="1"/>
          <p:nvPr/>
        </p:nvSpPr>
        <p:spPr>
          <a:xfrm>
            <a:off x="1332847" y="259976"/>
            <a:ext cx="9526306" cy="923330"/>
          </a:xfrm>
          <a:prstGeom prst="rect">
            <a:avLst/>
          </a:prstGeom>
          <a:noFill/>
        </p:spPr>
        <p:txBody>
          <a:bodyPr wrap="square" rtlCol="0">
            <a:spAutoFit/>
          </a:bodyPr>
          <a:lstStyle/>
          <a:p>
            <a:r>
              <a:rPr lang="el-GR" dirty="0">
                <a:effectLst>
                  <a:outerShdw blurRad="38100" dist="38100" dir="2700000" algn="tl">
                    <a:srgbClr val="000000">
                      <a:alpha val="43137"/>
                    </a:srgbClr>
                  </a:outerShdw>
                </a:effectLst>
              </a:rPr>
              <a:t>Πανεπιστήμιο Πατρών</a:t>
            </a:r>
          </a:p>
          <a:p>
            <a:r>
              <a:rPr lang="el-GR" dirty="0">
                <a:effectLst>
                  <a:outerShdw blurRad="38100" dist="38100" dir="2700000" algn="tl">
                    <a:srgbClr val="000000">
                      <a:alpha val="43137"/>
                    </a:srgbClr>
                  </a:outerShdw>
                </a:effectLst>
              </a:rPr>
              <a:t>Πολυτεχνική Σχολή </a:t>
            </a:r>
          </a:p>
          <a:p>
            <a:r>
              <a:rPr lang="el-GR" dirty="0">
                <a:effectLst>
                  <a:outerShdw blurRad="38100" dist="38100" dir="2700000" algn="tl">
                    <a:srgbClr val="000000">
                      <a:alpha val="43137"/>
                    </a:srgbClr>
                  </a:outerShdw>
                </a:effectLst>
              </a:rPr>
              <a:t>Τμήμα Μηχανικών Η/Υ και Πληροφορικής</a:t>
            </a:r>
          </a:p>
        </p:txBody>
      </p:sp>
      <p:sp>
        <p:nvSpPr>
          <p:cNvPr id="12" name="Subtitle 2">
            <a:extLst>
              <a:ext uri="{FF2B5EF4-FFF2-40B4-BE49-F238E27FC236}">
                <a16:creationId xmlns="" xmlns:a16="http://schemas.microsoft.com/office/drawing/2014/main" id="{4805DC29-93F7-E4E4-2401-A0BB650C6071}"/>
              </a:ext>
            </a:extLst>
          </p:cNvPr>
          <p:cNvSpPr txBox="1">
            <a:spLocks/>
          </p:cNvSpPr>
          <p:nvPr/>
        </p:nvSpPr>
        <p:spPr>
          <a:xfrm>
            <a:off x="810000" y="6278919"/>
            <a:ext cx="10572000" cy="319105"/>
          </a:xfrm>
          <a:prstGeom prst="rect">
            <a:avLst/>
          </a:prstGeom>
          <a:effectLst>
            <a:outerShdw blurRad="50800" dir="14400000">
              <a:srgbClr val="000000">
                <a:alpha val="40000"/>
              </a:srgbClr>
            </a:outerShdw>
          </a:effectLst>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1"/>
              </a:buClr>
              <a:buFont typeface="Wingdings 2" charset="2"/>
              <a:buNone/>
              <a:defRPr sz="1800" kern="1200">
                <a:solidFill>
                  <a:schemeClr val="tx1"/>
                </a:solidFill>
                <a:latin typeface="+mn-lt"/>
                <a:ea typeface="+mn-ea"/>
                <a:cs typeface="+mn-cs"/>
              </a:defRPr>
            </a:lvl1pPr>
            <a:lvl2pPr marL="457200" indent="0" algn="ctr" defTabSz="457200" rtl="0" eaLnBrk="1" latinLnBrk="0" hangingPunct="1">
              <a:spcBef>
                <a:spcPct val="20000"/>
              </a:spcBef>
              <a:spcAft>
                <a:spcPts val="600"/>
              </a:spcAft>
              <a:buClr>
                <a:schemeClr val="accent1"/>
              </a:buClr>
              <a:buFont typeface="Wingdings 2"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1"/>
              </a:buClr>
              <a:buFont typeface="Wingdings 2"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1"/>
              </a:buClr>
              <a:buFont typeface="Wingdings 2" charset="2"/>
              <a:buNone/>
              <a:defRPr sz="1200" kern="1200">
                <a:solidFill>
                  <a:schemeClr val="tx1">
                    <a:tint val="75000"/>
                  </a:schemeClr>
                </a:solidFill>
                <a:latin typeface="+mn-lt"/>
                <a:ea typeface="+mn-ea"/>
                <a:cs typeface="+mn-cs"/>
              </a:defRPr>
            </a:lvl9pPr>
          </a:lstStyle>
          <a:p>
            <a:pPr algn="r"/>
            <a:r>
              <a:rPr lang="el-GR" sz="1400" dirty="0"/>
              <a:t>Επιβλέπων Καθηγητής: </a:t>
            </a:r>
            <a:r>
              <a:rPr lang="el-GR" sz="1400" b="1" dirty="0"/>
              <a:t>Θραμπουλίδης Κλεάνθης</a:t>
            </a:r>
          </a:p>
        </p:txBody>
      </p:sp>
      <p:pic>
        <p:nvPicPr>
          <p:cNvPr id="1036" name="Picture 12" descr="Πανεπιστήμιο Πατρών - Βικιπαίδεια">
            <a:extLst>
              <a:ext uri="{FF2B5EF4-FFF2-40B4-BE49-F238E27FC236}">
                <a16:creationId xmlns="" xmlns:a16="http://schemas.microsoft.com/office/drawing/2014/main" id="{50D65335-07DF-AC39-3AC4-7B37054B368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48335" y="245033"/>
            <a:ext cx="923330" cy="9233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28311878"/>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0">
            <a:extLst>
              <a:ext uri="{FF2B5EF4-FFF2-40B4-BE49-F238E27FC236}">
                <a16:creationId xmlns="" xmlns:a16="http://schemas.microsoft.com/office/drawing/2014/main" id="{FE676AC9-7F84-8259-F708-614D1D91A374}"/>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Εργαλεία που χρησιμοποιήθηκαν</a:t>
            </a:r>
          </a:p>
        </p:txBody>
      </p:sp>
      <p:sp>
        <p:nvSpPr>
          <p:cNvPr id="2" name="Text Placeholder 1">
            <a:extLst>
              <a:ext uri="{FF2B5EF4-FFF2-40B4-BE49-F238E27FC236}">
                <a16:creationId xmlns="" xmlns:a16="http://schemas.microsoft.com/office/drawing/2014/main" id="{8239FD23-5669-3EF2-B896-431C69CC98CF}"/>
              </a:ext>
            </a:extLst>
          </p:cNvPr>
          <p:cNvSpPr>
            <a:spLocks noGrp="1"/>
          </p:cNvSpPr>
          <p:nvPr>
            <p:ph type="body" idx="1"/>
          </p:nvPr>
        </p:nvSpPr>
        <p:spPr/>
        <p:txBody>
          <a:bodyPr/>
          <a:lstStyle/>
          <a:p>
            <a:r>
              <a:rPr lang="en-US" b="1" dirty="0"/>
              <a:t>PM4PY</a:t>
            </a:r>
            <a:endParaRPr lang="el-GR" dirty="0"/>
          </a:p>
        </p:txBody>
      </p:sp>
      <p:sp>
        <p:nvSpPr>
          <p:cNvPr id="12" name="Content Placeholder 11">
            <a:extLst>
              <a:ext uri="{FF2B5EF4-FFF2-40B4-BE49-F238E27FC236}">
                <a16:creationId xmlns="" xmlns:a16="http://schemas.microsoft.com/office/drawing/2014/main" id="{ABA38B7C-1D56-8AF6-E428-4BF7B89C4680}"/>
              </a:ext>
            </a:extLst>
          </p:cNvPr>
          <p:cNvSpPr>
            <a:spLocks noGrp="1"/>
          </p:cNvSpPr>
          <p:nvPr>
            <p:ph sz="half" idx="2"/>
          </p:nvPr>
        </p:nvSpPr>
        <p:spPr/>
        <p:txBody>
          <a:bodyPr/>
          <a:lstStyle/>
          <a:p>
            <a:endParaRPr lang="en-US" b="1" dirty="0"/>
          </a:p>
          <a:p>
            <a:r>
              <a:rPr lang="el-GR" dirty="0"/>
              <a:t>Βιβλιοθήκη της </a:t>
            </a:r>
            <a:r>
              <a:rPr lang="en-US" dirty="0"/>
              <a:t>Python</a:t>
            </a:r>
          </a:p>
          <a:p>
            <a:r>
              <a:rPr lang="el-GR" dirty="0"/>
              <a:t>Υποστηρίζει πολλούς αλγόριθμους ανακάλυψης και τεχνικές ελέγχου συμμόρφωσης</a:t>
            </a:r>
          </a:p>
          <a:p>
            <a:r>
              <a:rPr lang="el-GR" dirty="0"/>
              <a:t>Σημαντική συμβολή στην ακαδημαϊκή έρευνα</a:t>
            </a:r>
          </a:p>
        </p:txBody>
      </p:sp>
      <p:sp>
        <p:nvSpPr>
          <p:cNvPr id="3" name="Text Placeholder 2">
            <a:extLst>
              <a:ext uri="{FF2B5EF4-FFF2-40B4-BE49-F238E27FC236}">
                <a16:creationId xmlns="" xmlns:a16="http://schemas.microsoft.com/office/drawing/2014/main" id="{610769A0-9F4C-D87D-E68A-3DF442DF07A8}"/>
              </a:ext>
            </a:extLst>
          </p:cNvPr>
          <p:cNvSpPr>
            <a:spLocks noGrp="1"/>
          </p:cNvSpPr>
          <p:nvPr>
            <p:ph type="body" sz="quarter" idx="3"/>
          </p:nvPr>
        </p:nvSpPr>
        <p:spPr/>
        <p:txBody>
          <a:bodyPr/>
          <a:lstStyle/>
          <a:p>
            <a:r>
              <a:rPr lang="en-US" b="1" dirty="0"/>
              <a:t>Disco </a:t>
            </a:r>
            <a:endParaRPr lang="el-GR" dirty="0"/>
          </a:p>
        </p:txBody>
      </p:sp>
      <p:sp>
        <p:nvSpPr>
          <p:cNvPr id="13" name="Content Placeholder 12">
            <a:extLst>
              <a:ext uri="{FF2B5EF4-FFF2-40B4-BE49-F238E27FC236}">
                <a16:creationId xmlns="" xmlns:a16="http://schemas.microsoft.com/office/drawing/2014/main" id="{A775E78D-9D83-AB07-18F6-42749D18A10B}"/>
              </a:ext>
            </a:extLst>
          </p:cNvPr>
          <p:cNvSpPr>
            <a:spLocks noGrp="1"/>
          </p:cNvSpPr>
          <p:nvPr>
            <p:ph sz="quarter" idx="4"/>
          </p:nvPr>
        </p:nvSpPr>
        <p:spPr/>
        <p:txBody>
          <a:bodyPr/>
          <a:lstStyle/>
          <a:p>
            <a:pPr marL="0" indent="0">
              <a:buNone/>
            </a:pPr>
            <a:endParaRPr lang="en-US" b="1" dirty="0"/>
          </a:p>
          <a:p>
            <a:r>
              <a:rPr lang="el-GR" dirty="0"/>
              <a:t>Εμπορικό λογισμικό</a:t>
            </a:r>
          </a:p>
          <a:p>
            <a:r>
              <a:rPr lang="el-GR" dirty="0"/>
              <a:t>Εστιάζει στην αναπαράσταση της διαδικασίας και την ανάλυση της χρονικής ροής των συμβάντων</a:t>
            </a:r>
          </a:p>
          <a:p>
            <a:r>
              <a:rPr lang="el-GR" dirty="0"/>
              <a:t>Φιλικό και εύκολο στη χρήση</a:t>
            </a:r>
          </a:p>
        </p:txBody>
      </p:sp>
      <p:sp>
        <p:nvSpPr>
          <p:cNvPr id="5" name="Date Placeholder 4">
            <a:extLst>
              <a:ext uri="{FF2B5EF4-FFF2-40B4-BE49-F238E27FC236}">
                <a16:creationId xmlns="" xmlns:a16="http://schemas.microsoft.com/office/drawing/2014/main" id="{55FF7291-7DDC-C81D-6CFC-969EB66CC3C2}"/>
              </a:ext>
            </a:extLst>
          </p:cNvPr>
          <p:cNvSpPr>
            <a:spLocks noGrp="1"/>
          </p:cNvSpPr>
          <p:nvPr>
            <p:ph type="dt" sz="half" idx="10"/>
          </p:nvPr>
        </p:nvSpPr>
        <p:spPr/>
        <p:txBody>
          <a:bodyPr/>
          <a:lstStyle/>
          <a:p>
            <a:fld id="{8D335088-9EE9-42FD-BD77-FA478BC4B373}" type="datetime1">
              <a:rPr lang="el-GR" smtClean="0"/>
              <a:t>6/7/2024</a:t>
            </a:fld>
            <a:endParaRPr lang="en-US" dirty="0"/>
          </a:p>
        </p:txBody>
      </p:sp>
      <p:sp>
        <p:nvSpPr>
          <p:cNvPr id="6" name="Footer Placeholder 5">
            <a:extLst>
              <a:ext uri="{FF2B5EF4-FFF2-40B4-BE49-F238E27FC236}">
                <a16:creationId xmlns="" xmlns:a16="http://schemas.microsoft.com/office/drawing/2014/main" id="{D262133D-0C46-5554-472E-A4D59E2BA6D0}"/>
              </a:ext>
            </a:extLst>
          </p:cNvPr>
          <p:cNvSpPr>
            <a:spLocks noGrp="1"/>
          </p:cNvSpPr>
          <p:nvPr>
            <p:ph type="ftr" sz="quarter" idx="11"/>
          </p:nvPr>
        </p:nvSpPr>
        <p:spPr/>
        <p:txBody>
          <a:bodyPr/>
          <a:lstStyle/>
          <a:p>
            <a:r>
              <a:rPr lang="el-GR" dirty="0"/>
              <a:t>Μηναδάκης Εμμανουήλ</a:t>
            </a:r>
            <a:endParaRPr lang="en-US" dirty="0"/>
          </a:p>
        </p:txBody>
      </p:sp>
      <p:sp>
        <p:nvSpPr>
          <p:cNvPr id="7" name="Slide Number Placeholder 6">
            <a:extLst>
              <a:ext uri="{FF2B5EF4-FFF2-40B4-BE49-F238E27FC236}">
                <a16:creationId xmlns="" xmlns:a16="http://schemas.microsoft.com/office/drawing/2014/main" id="{AC229DEE-2DF6-E0A6-924B-B3F9FC54972E}"/>
              </a:ext>
            </a:extLst>
          </p:cNvPr>
          <p:cNvSpPr>
            <a:spLocks noGrp="1"/>
          </p:cNvSpPr>
          <p:nvPr>
            <p:ph type="sldNum" sz="quarter" idx="12"/>
          </p:nvPr>
        </p:nvSpPr>
        <p:spPr/>
        <p:txBody>
          <a:bodyPr/>
          <a:lstStyle/>
          <a:p>
            <a:fld id="{D57F1E4F-1CFF-5643-939E-217C01CDF565}" type="slidenum">
              <a:rPr lang="en-US" smtClean="0"/>
              <a:pPr/>
              <a:t>10</a:t>
            </a:fld>
            <a:endParaRPr lang="en-US" dirty="0"/>
          </a:p>
        </p:txBody>
      </p:sp>
      <p:sp>
        <p:nvSpPr>
          <p:cNvPr id="9" name="TextBox 8">
            <a:extLst>
              <a:ext uri="{FF2B5EF4-FFF2-40B4-BE49-F238E27FC236}">
                <a16:creationId xmlns="" xmlns:a16="http://schemas.microsoft.com/office/drawing/2014/main" id="{AA9C6D01-D9E9-97B0-EBD1-77E6F4813E14}"/>
              </a:ext>
            </a:extLst>
          </p:cNvPr>
          <p:cNvSpPr txBox="1"/>
          <p:nvPr/>
        </p:nvSpPr>
        <p:spPr>
          <a:xfrm>
            <a:off x="810000" y="5443374"/>
            <a:ext cx="5079171" cy="461665"/>
          </a:xfrm>
          <a:prstGeom prst="rect">
            <a:avLst/>
          </a:prstGeom>
          <a:noFill/>
        </p:spPr>
        <p:txBody>
          <a:bodyPr wrap="square">
            <a:spAutoFit/>
          </a:bodyPr>
          <a:lstStyle/>
          <a:p>
            <a:r>
              <a:rPr lang="en-US" sz="1200" dirty="0">
                <a:solidFill>
                  <a:schemeClr val="tx1">
                    <a:lumMod val="50000"/>
                  </a:schemeClr>
                </a:solidFill>
              </a:rPr>
              <a:t>Berti, A., Van Zelst, S., &amp; Schuster, D. (2023). PM4Py: A process mining library for Python. Software Impacts, 17, 100556. </a:t>
            </a:r>
            <a:endParaRPr lang="el-GR" sz="1200" dirty="0">
              <a:solidFill>
                <a:schemeClr val="tx1">
                  <a:lumMod val="50000"/>
                </a:schemeClr>
              </a:solidFill>
            </a:endParaRPr>
          </a:p>
        </p:txBody>
      </p:sp>
      <p:sp>
        <p:nvSpPr>
          <p:cNvPr id="10" name="TextBox 9">
            <a:extLst>
              <a:ext uri="{FF2B5EF4-FFF2-40B4-BE49-F238E27FC236}">
                <a16:creationId xmlns="" xmlns:a16="http://schemas.microsoft.com/office/drawing/2014/main" id="{B2A70105-C164-DEB1-06F5-240A840394EC}"/>
              </a:ext>
            </a:extLst>
          </p:cNvPr>
          <p:cNvSpPr txBox="1"/>
          <p:nvPr/>
        </p:nvSpPr>
        <p:spPr>
          <a:xfrm>
            <a:off x="6298100" y="5395031"/>
            <a:ext cx="5079171" cy="646331"/>
          </a:xfrm>
          <a:prstGeom prst="rect">
            <a:avLst/>
          </a:prstGeom>
          <a:noFill/>
        </p:spPr>
        <p:txBody>
          <a:bodyPr wrap="square">
            <a:spAutoFit/>
          </a:bodyPr>
          <a:lstStyle/>
          <a:p>
            <a:r>
              <a:rPr lang="en-US" sz="1200" dirty="0">
                <a:solidFill>
                  <a:schemeClr val="tx1">
                    <a:lumMod val="50000"/>
                  </a:schemeClr>
                </a:solidFill>
              </a:rPr>
              <a:t>Günther, C. W., &amp; Rozinat, A. (2012). Disco: discover your processes. International Conference on Business Process Management, 40–44. </a:t>
            </a:r>
            <a:endParaRPr lang="el-GR" sz="1200" dirty="0">
              <a:solidFill>
                <a:schemeClr val="tx1">
                  <a:lumMod val="50000"/>
                </a:schemeClr>
              </a:solidFill>
            </a:endParaRPr>
          </a:p>
        </p:txBody>
      </p:sp>
    </p:spTree>
    <p:extLst>
      <p:ext uri="{BB962C8B-B14F-4D97-AF65-F5344CB8AC3E}">
        <p14:creationId xmlns:p14="http://schemas.microsoft.com/office/powerpoint/2010/main" val="2576097395"/>
      </p:ext>
    </p:extLst>
  </p:cSld>
  <p:clrMapOvr>
    <a:masterClrMapping/>
  </p:clrMapOvr>
  <p:transition spd="med">
    <p:pull/>
    <p:sndAc>
      <p:stSnd>
        <p:snd r:embed="rId3" name="arrow.wav"/>
      </p:stSnd>
    </p:sndAc>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 xmlns:a16="http://schemas.microsoft.com/office/drawing/2014/main" id="{51202B73-8162-B3DA-BDFD-2545EA045FA1}"/>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Ανακάλυψη Διαδικασίας</a:t>
            </a:r>
          </a:p>
        </p:txBody>
      </p:sp>
      <p:sp>
        <p:nvSpPr>
          <p:cNvPr id="9" name="Content Placeholder 8">
            <a:extLst>
              <a:ext uri="{FF2B5EF4-FFF2-40B4-BE49-F238E27FC236}">
                <a16:creationId xmlns="" xmlns:a16="http://schemas.microsoft.com/office/drawing/2014/main" id="{EBE9BEEC-7301-69E9-0C82-A8CC92F196DA}"/>
              </a:ext>
            </a:extLst>
          </p:cNvPr>
          <p:cNvSpPr>
            <a:spLocks noGrp="1"/>
          </p:cNvSpPr>
          <p:nvPr>
            <p:ph idx="1"/>
          </p:nvPr>
        </p:nvSpPr>
        <p:spPr/>
        <p:txBody>
          <a:bodyPr/>
          <a:lstStyle/>
          <a:p>
            <a:r>
              <a:rPr lang="el-GR" dirty="0"/>
              <a:t>Σκοπός της είναι η μετατροπή των δεδομένων σε μοντέλα </a:t>
            </a:r>
            <a:r>
              <a:rPr lang="en-US" dirty="0"/>
              <a:t>petri-net</a:t>
            </a:r>
            <a:endParaRPr lang="el-GR" dirty="0"/>
          </a:p>
          <a:p>
            <a:r>
              <a:rPr lang="el-GR" dirty="0"/>
              <a:t>Ανακάλυψη διαδικασιών παραγωγής μέσω των 3 δημοφιλέστερων αλγορίθμων ανακάλυψης: </a:t>
            </a:r>
            <a:r>
              <a:rPr lang="en-US" dirty="0"/>
              <a:t>Alpha</a:t>
            </a:r>
            <a:r>
              <a:rPr lang="el-GR" dirty="0"/>
              <a:t>, </a:t>
            </a:r>
            <a:r>
              <a:rPr lang="en-US" dirty="0"/>
              <a:t>Inductive </a:t>
            </a:r>
            <a:r>
              <a:rPr lang="el-GR" dirty="0"/>
              <a:t>και </a:t>
            </a:r>
            <a:r>
              <a:rPr lang="en-US" dirty="0" smtClean="0"/>
              <a:t>Heuristic</a:t>
            </a:r>
            <a:r>
              <a:rPr lang="en-US" dirty="0"/>
              <a:t>s</a:t>
            </a:r>
            <a:r>
              <a:rPr lang="en-US" dirty="0" smtClean="0"/>
              <a:t> </a:t>
            </a:r>
            <a:r>
              <a:rPr lang="en-US" dirty="0"/>
              <a:t>Miner</a:t>
            </a:r>
            <a:endParaRPr lang="el-GR" dirty="0"/>
          </a:p>
          <a:p>
            <a:r>
              <a:rPr lang="el-GR" dirty="0"/>
              <a:t>Αξιολόγηση και σύγκριση των ήδη υπαρχόντων διαγραμμάτων και της θεωρητικής περιγραφής με τα παραγόμενα μοντέλα</a:t>
            </a:r>
            <a:endParaRPr lang="en-US" dirty="0"/>
          </a:p>
        </p:txBody>
      </p:sp>
      <p:sp>
        <p:nvSpPr>
          <p:cNvPr id="5" name="Date Placeholder 4">
            <a:extLst>
              <a:ext uri="{FF2B5EF4-FFF2-40B4-BE49-F238E27FC236}">
                <a16:creationId xmlns="" xmlns:a16="http://schemas.microsoft.com/office/drawing/2014/main" id="{12C7D489-C678-EA10-77A6-35D83A1EE9F9}"/>
              </a:ext>
            </a:extLst>
          </p:cNvPr>
          <p:cNvSpPr>
            <a:spLocks noGrp="1"/>
          </p:cNvSpPr>
          <p:nvPr>
            <p:ph type="dt" sz="half" idx="10"/>
          </p:nvPr>
        </p:nvSpPr>
        <p:spPr/>
        <p:txBody>
          <a:bodyPr/>
          <a:lstStyle/>
          <a:p>
            <a:fld id="{8D335088-9EE9-42FD-BD77-FA478BC4B373}" type="datetime1">
              <a:rPr lang="el-GR" smtClean="0"/>
              <a:t>6/7/2024</a:t>
            </a:fld>
            <a:endParaRPr lang="en-US" dirty="0"/>
          </a:p>
        </p:txBody>
      </p:sp>
      <p:sp>
        <p:nvSpPr>
          <p:cNvPr id="6" name="Footer Placeholder 5">
            <a:extLst>
              <a:ext uri="{FF2B5EF4-FFF2-40B4-BE49-F238E27FC236}">
                <a16:creationId xmlns="" xmlns:a16="http://schemas.microsoft.com/office/drawing/2014/main" id="{378FC257-CD10-4850-BE07-2500ADB17DC0}"/>
              </a:ext>
            </a:extLst>
          </p:cNvPr>
          <p:cNvSpPr>
            <a:spLocks noGrp="1"/>
          </p:cNvSpPr>
          <p:nvPr>
            <p:ph type="ftr" sz="quarter" idx="11"/>
          </p:nvPr>
        </p:nvSpPr>
        <p:spPr/>
        <p:txBody>
          <a:bodyPr/>
          <a:lstStyle/>
          <a:p>
            <a:r>
              <a:rPr lang="el-GR" dirty="0"/>
              <a:t>Μηναδάκης Εμμανουήλ</a:t>
            </a:r>
            <a:endParaRPr lang="en-US" dirty="0"/>
          </a:p>
        </p:txBody>
      </p:sp>
      <p:sp>
        <p:nvSpPr>
          <p:cNvPr id="7" name="Slide Number Placeholder 6">
            <a:extLst>
              <a:ext uri="{FF2B5EF4-FFF2-40B4-BE49-F238E27FC236}">
                <a16:creationId xmlns="" xmlns:a16="http://schemas.microsoft.com/office/drawing/2014/main" id="{220416B9-97CB-130E-41F2-7E5DD7FED4E3}"/>
              </a:ext>
            </a:extLst>
          </p:cNvPr>
          <p:cNvSpPr>
            <a:spLocks noGrp="1"/>
          </p:cNvSpPr>
          <p:nvPr>
            <p:ph type="sldNum" sz="quarter" idx="12"/>
          </p:nvPr>
        </p:nvSpPr>
        <p:spPr/>
        <p:txBody>
          <a:bodyPr/>
          <a:lstStyle/>
          <a:p>
            <a:fld id="{D57F1E4F-1CFF-5643-939E-217C01CDF565}" type="slidenum">
              <a:rPr lang="en-US" smtClean="0"/>
              <a:pPr/>
              <a:t>11</a:t>
            </a:fld>
            <a:endParaRPr lang="en-US" dirty="0"/>
          </a:p>
        </p:txBody>
      </p:sp>
      <p:sp>
        <p:nvSpPr>
          <p:cNvPr id="2" name="TextBox 1">
            <a:extLst>
              <a:ext uri="{FF2B5EF4-FFF2-40B4-BE49-F238E27FC236}">
                <a16:creationId xmlns="" xmlns:a16="http://schemas.microsoft.com/office/drawing/2014/main" id="{CD036148-1220-F71F-F586-A57DE87D9126}"/>
              </a:ext>
            </a:extLst>
          </p:cNvPr>
          <p:cNvSpPr txBox="1"/>
          <p:nvPr/>
        </p:nvSpPr>
        <p:spPr>
          <a:xfrm>
            <a:off x="818712" y="5297674"/>
            <a:ext cx="7239000" cy="276999"/>
          </a:xfrm>
          <a:prstGeom prst="rect">
            <a:avLst/>
          </a:prstGeom>
          <a:noFill/>
        </p:spPr>
        <p:txBody>
          <a:bodyPr wrap="square">
            <a:spAutoFit/>
          </a:bodyPr>
          <a:lstStyle/>
          <a:p>
            <a:r>
              <a:rPr lang="en-US" sz="1200" dirty="0">
                <a:solidFill>
                  <a:schemeClr val="tx1">
                    <a:lumMod val="50000"/>
                  </a:schemeClr>
                </a:solidFill>
              </a:rPr>
              <a:t>Aalst, Wil. (2016). Process Mining: Data Science in Action. p.163-236 10.1007/978-3-662-49851-4. </a:t>
            </a:r>
          </a:p>
        </p:txBody>
      </p:sp>
    </p:spTree>
    <p:extLst>
      <p:ext uri="{BB962C8B-B14F-4D97-AF65-F5344CB8AC3E}">
        <p14:creationId xmlns:p14="http://schemas.microsoft.com/office/powerpoint/2010/main" val="3351038691"/>
      </p:ext>
    </p:extLst>
  </p:cSld>
  <p:clrMapOvr>
    <a:masterClrMapping/>
  </p:clrMapOvr>
  <p:transition spd="med">
    <p:pull/>
    <p:sndAc>
      <p:stSnd>
        <p:snd r:embed="rId3" name="arrow.wav"/>
      </p:stSnd>
    </p:sndAc>
  </p:transition>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890C75D-0F45-0E65-22EF-2929B8DCA068}"/>
              </a:ext>
            </a:extLst>
          </p:cNvPr>
          <p:cNvSpPr>
            <a:spLocks noGrp="1"/>
          </p:cNvSpPr>
          <p:nvPr>
            <p:ph type="title"/>
          </p:nvPr>
        </p:nvSpPr>
        <p:spPr/>
        <p:txBody>
          <a:bodyPr/>
          <a:lstStyle/>
          <a:p>
            <a:r>
              <a:rPr lang="el-GR" sz="3600" dirty="0">
                <a:effectLst>
                  <a:outerShdw blurRad="38100" dist="38100" dir="2700000" algn="tl">
                    <a:srgbClr val="000000">
                      <a:alpha val="43137"/>
                    </a:srgbClr>
                  </a:outerShdw>
                </a:effectLst>
              </a:rPr>
              <a:t>Αλγόριθμος </a:t>
            </a:r>
            <a:r>
              <a:rPr lang="el-GR" sz="3600" dirty="0" smtClean="0">
                <a:effectLst>
                  <a:outerShdw blurRad="38100" dist="38100" dir="2700000" algn="tl">
                    <a:srgbClr val="000000">
                      <a:alpha val="43137"/>
                    </a:srgbClr>
                  </a:outerShdw>
                </a:effectLst>
              </a:rPr>
              <a:t>ανακάλυψης: </a:t>
            </a:r>
            <a:r>
              <a:rPr lang="en-US" sz="3600" dirty="0" smtClean="0">
                <a:effectLst>
                  <a:outerShdw blurRad="38100" dist="38100" dir="2700000" algn="tl">
                    <a:srgbClr val="000000">
                      <a:alpha val="43137"/>
                    </a:srgbClr>
                  </a:outerShdw>
                </a:effectLst>
              </a:rPr>
              <a:t>Alpha Miner</a:t>
            </a:r>
            <a:endParaRPr lang="el-GR" sz="3600" dirty="0">
              <a:effectLst>
                <a:outerShdw blurRad="38100" dist="38100" dir="2700000" algn="tl">
                  <a:srgbClr val="000000">
                    <a:alpha val="43137"/>
                  </a:srgbClr>
                </a:outerShdw>
              </a:effectLst>
            </a:endParaRPr>
          </a:p>
        </p:txBody>
      </p:sp>
      <p:pic>
        <p:nvPicPr>
          <p:cNvPr id="8" name="Content Placeholder 7" descr="A black and white image of a plane&#10;&#10;Description automatically generated">
            <a:extLst>
              <a:ext uri="{FF2B5EF4-FFF2-40B4-BE49-F238E27FC236}">
                <a16:creationId xmlns="" xmlns:a16="http://schemas.microsoft.com/office/drawing/2014/main" id="{FE967521-625F-730D-9A68-0718B1B22DE7}"/>
              </a:ext>
            </a:extLst>
          </p:cNvPr>
          <p:cNvPicPr>
            <a:picLocks noGrp="1" noChangeAspect="1"/>
          </p:cNvPicPr>
          <p:nvPr>
            <p:ph idx="1"/>
          </p:nvPr>
        </p:nvPicPr>
        <p:blipFill>
          <a:blip r:embed="rId4">
            <a:extLst>
              <a:ext uri="{BEBA8EAE-BF5A-486C-A8C5-ECC9F3942E4B}">
                <a14:imgProps xmlns:a14="http://schemas.microsoft.com/office/drawing/2010/main">
                  <a14:imgLayer r:embed="rId5">
                    <a14:imgEffect>
                      <a14:artisticGlowEdges trans="13000" smoothness="0"/>
                    </a14:imgEffect>
                  </a14:imgLayer>
                </a14:imgProps>
              </a:ext>
            </a:extLst>
          </a:blip>
          <a:stretch>
            <a:fillRect/>
          </a:stretch>
        </p:blipFill>
        <p:spPr>
          <a:xfrm>
            <a:off x="819150" y="3157423"/>
            <a:ext cx="10553700" cy="1767117"/>
          </a:xfrm>
        </p:spPr>
      </p:pic>
      <p:sp>
        <p:nvSpPr>
          <p:cNvPr id="4" name="Date Placeholder 3">
            <a:extLst>
              <a:ext uri="{FF2B5EF4-FFF2-40B4-BE49-F238E27FC236}">
                <a16:creationId xmlns="" xmlns:a16="http://schemas.microsoft.com/office/drawing/2014/main" id="{9447CF33-F2F7-A2FD-DB59-533746551C78}"/>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85208A20-7818-D5E9-2A32-4F57C629A8BC}"/>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B7B4D1F4-B51B-74E7-B6D0-50B49D108255}"/>
              </a:ext>
            </a:extLst>
          </p:cNvPr>
          <p:cNvSpPr>
            <a:spLocks noGrp="1"/>
          </p:cNvSpPr>
          <p:nvPr>
            <p:ph type="sldNum" sz="quarter" idx="12"/>
          </p:nvPr>
        </p:nvSpPr>
        <p:spPr/>
        <p:txBody>
          <a:bodyPr/>
          <a:lstStyle/>
          <a:p>
            <a:fld id="{D57F1E4F-1CFF-5643-939E-217C01CDF565}" type="slidenum">
              <a:rPr lang="en-US" smtClean="0"/>
              <a:pPr/>
              <a:t>12</a:t>
            </a:fld>
            <a:endParaRPr lang="en-US" dirty="0"/>
          </a:p>
        </p:txBody>
      </p:sp>
      <p:sp>
        <p:nvSpPr>
          <p:cNvPr id="3" name="TextBox 2">
            <a:extLst>
              <a:ext uri="{FF2B5EF4-FFF2-40B4-BE49-F238E27FC236}">
                <a16:creationId xmlns="" xmlns:a16="http://schemas.microsoft.com/office/drawing/2014/main" id="{6600B81F-A5FF-D26F-1308-69F58157706B}"/>
              </a:ext>
            </a:extLst>
          </p:cNvPr>
          <p:cNvSpPr txBox="1"/>
          <p:nvPr/>
        </p:nvSpPr>
        <p:spPr>
          <a:xfrm>
            <a:off x="810000" y="5050014"/>
            <a:ext cx="10553700" cy="276999"/>
          </a:xfrm>
          <a:prstGeom prst="rect">
            <a:avLst/>
          </a:prstGeom>
          <a:noFill/>
        </p:spPr>
        <p:txBody>
          <a:bodyPr wrap="square" rtlCol="0">
            <a:spAutoFit/>
          </a:bodyPr>
          <a:lstStyle/>
          <a:p>
            <a:r>
              <a:rPr lang="en-US" sz="1200" dirty="0"/>
              <a:t>Petri-net </a:t>
            </a:r>
            <a:r>
              <a:rPr lang="el-GR" sz="1200" dirty="0"/>
              <a:t>που «ανακαλύφθηκε» μέσω του </a:t>
            </a:r>
            <a:r>
              <a:rPr lang="en-US" sz="1200" dirty="0"/>
              <a:t>PM4PY </a:t>
            </a:r>
            <a:r>
              <a:rPr lang="el-GR" sz="1200" dirty="0"/>
              <a:t>μέσω της συνάρτησης </a:t>
            </a:r>
            <a:r>
              <a:rPr lang="en-US" sz="1200" b="1" dirty="0"/>
              <a:t>pm4py.discover_petri_net_alpha()</a:t>
            </a:r>
            <a:endParaRPr lang="el-GR" sz="1200" b="1" dirty="0"/>
          </a:p>
        </p:txBody>
      </p:sp>
      <p:sp>
        <p:nvSpPr>
          <p:cNvPr id="16" name="TextBox 15">
            <a:extLst>
              <a:ext uri="{FF2B5EF4-FFF2-40B4-BE49-F238E27FC236}">
                <a16:creationId xmlns="" xmlns:a16="http://schemas.microsoft.com/office/drawing/2014/main" id="{2167E58E-EA09-AAC9-E520-A0EA802C514A}"/>
              </a:ext>
            </a:extLst>
          </p:cNvPr>
          <p:cNvSpPr txBox="1"/>
          <p:nvPr/>
        </p:nvSpPr>
        <p:spPr>
          <a:xfrm>
            <a:off x="810000" y="5361890"/>
            <a:ext cx="6101442" cy="276999"/>
          </a:xfrm>
          <a:prstGeom prst="rect">
            <a:avLst/>
          </a:prstGeom>
          <a:noFill/>
        </p:spPr>
        <p:txBody>
          <a:bodyPr wrap="square">
            <a:spAutoFit/>
          </a:bodyPr>
          <a:lstStyle/>
          <a:p>
            <a:r>
              <a:rPr lang="en-US" sz="1200" dirty="0">
                <a:solidFill>
                  <a:schemeClr val="tx1">
                    <a:lumMod val="50000"/>
                  </a:schemeClr>
                </a:solidFill>
              </a:rPr>
              <a:t>https://pm4py.fit.fraunhofer.de/documentation.html#item-3-1</a:t>
            </a:r>
            <a:endParaRPr lang="el-GR" sz="1200" dirty="0">
              <a:solidFill>
                <a:schemeClr val="tx1">
                  <a:lumMod val="50000"/>
                </a:schemeClr>
              </a:solidFill>
            </a:endParaRPr>
          </a:p>
        </p:txBody>
      </p:sp>
    </p:spTree>
    <p:extLst>
      <p:ext uri="{BB962C8B-B14F-4D97-AF65-F5344CB8AC3E}">
        <p14:creationId xmlns:p14="http://schemas.microsoft.com/office/powerpoint/2010/main" val="1707823541"/>
      </p:ext>
    </p:extLst>
  </p:cSld>
  <p:clrMapOvr>
    <a:masterClrMapping/>
  </p:clrMapOvr>
  <p:transition spd="med">
    <p:pull/>
    <p:sndAc>
      <p:stSnd>
        <p:snd r:embed="rId3" name="arrow.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CC69CA2-A3EF-D182-FA90-FFE56631D069}"/>
              </a:ext>
            </a:extLst>
          </p:cNvPr>
          <p:cNvSpPr>
            <a:spLocks noGrp="1"/>
          </p:cNvSpPr>
          <p:nvPr>
            <p:ph type="title"/>
          </p:nvPr>
        </p:nvSpPr>
        <p:spPr/>
        <p:txBody>
          <a:bodyPr/>
          <a:lstStyle/>
          <a:p>
            <a:r>
              <a:rPr lang="el-GR" sz="3600" dirty="0">
                <a:effectLst>
                  <a:outerShdw blurRad="38100" dist="38100" dir="2700000" algn="tl">
                    <a:srgbClr val="000000">
                      <a:alpha val="43137"/>
                    </a:srgbClr>
                  </a:outerShdw>
                </a:effectLst>
              </a:rPr>
              <a:t>Αλγόριθμος </a:t>
            </a:r>
            <a:r>
              <a:rPr lang="el-GR" sz="3600" dirty="0" smtClean="0">
                <a:effectLst>
                  <a:outerShdw blurRad="38100" dist="38100" dir="2700000" algn="tl">
                    <a:srgbClr val="000000">
                      <a:alpha val="43137"/>
                    </a:srgbClr>
                  </a:outerShdw>
                </a:effectLst>
              </a:rPr>
              <a:t>ανακάλυψης: </a:t>
            </a:r>
            <a:r>
              <a:rPr lang="en-US" sz="3600" dirty="0" smtClean="0">
                <a:effectLst>
                  <a:outerShdw blurRad="38100" dist="38100" dir="2700000" algn="tl">
                    <a:srgbClr val="000000">
                      <a:alpha val="43137"/>
                    </a:srgbClr>
                  </a:outerShdw>
                </a:effectLst>
              </a:rPr>
              <a:t>Inductive Miner</a:t>
            </a:r>
            <a:endParaRPr lang="el-GR" sz="3600" dirty="0">
              <a:effectLst>
                <a:outerShdw blurRad="38100" dist="38100" dir="2700000" algn="tl">
                  <a:srgbClr val="000000">
                    <a:alpha val="43137"/>
                  </a:srgbClr>
                </a:outerShdw>
              </a:effectLst>
            </a:endParaRPr>
          </a:p>
        </p:txBody>
      </p:sp>
      <p:pic>
        <p:nvPicPr>
          <p:cNvPr id="8" name="Content Placeholder 7" descr="A black lines and dots&#10;&#10;Description automatically generated">
            <a:extLst>
              <a:ext uri="{FF2B5EF4-FFF2-40B4-BE49-F238E27FC236}">
                <a16:creationId xmlns="" xmlns:a16="http://schemas.microsoft.com/office/drawing/2014/main" id="{F050BCA9-F5C7-7DCE-0982-B1DED42EC7BA}"/>
              </a:ext>
            </a:extLst>
          </p:cNvPr>
          <p:cNvPicPr>
            <a:picLocks noGrp="1" noChangeAspect="1"/>
          </p:cNvPicPr>
          <p:nvPr>
            <p:ph idx="1"/>
          </p:nvPr>
        </p:nvPicPr>
        <p:blipFill>
          <a:blip r:embed="rId4">
            <a:extLst>
              <a:ext uri="{BEBA8EAE-BF5A-486C-A8C5-ECC9F3942E4B}">
                <a14:imgProps xmlns:a14="http://schemas.microsoft.com/office/drawing/2010/main">
                  <a14:imgLayer r:embed="rId5">
                    <a14:imgEffect>
                      <a14:artisticGlowEdges trans="13000" smoothness="1"/>
                    </a14:imgEffect>
                  </a14:imgLayer>
                </a14:imgProps>
              </a:ext>
            </a:extLst>
          </a:blip>
          <a:stretch>
            <a:fillRect/>
          </a:stretch>
        </p:blipFill>
        <p:spPr>
          <a:xfrm>
            <a:off x="819150" y="3068095"/>
            <a:ext cx="10553700" cy="1945772"/>
          </a:xfrm>
        </p:spPr>
      </p:pic>
      <p:sp>
        <p:nvSpPr>
          <p:cNvPr id="4" name="Date Placeholder 3">
            <a:extLst>
              <a:ext uri="{FF2B5EF4-FFF2-40B4-BE49-F238E27FC236}">
                <a16:creationId xmlns="" xmlns:a16="http://schemas.microsoft.com/office/drawing/2014/main" id="{765C1B86-CB6C-BE36-2604-4C3227390709}"/>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A3D87998-2E8D-5390-4D9B-752A939EEC60}"/>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325282F1-1CA0-328E-B2A5-4A3E1EB5508E}"/>
              </a:ext>
            </a:extLst>
          </p:cNvPr>
          <p:cNvSpPr>
            <a:spLocks noGrp="1"/>
          </p:cNvSpPr>
          <p:nvPr>
            <p:ph type="sldNum" sz="quarter" idx="12"/>
          </p:nvPr>
        </p:nvSpPr>
        <p:spPr/>
        <p:txBody>
          <a:bodyPr/>
          <a:lstStyle/>
          <a:p>
            <a:fld id="{D57F1E4F-1CFF-5643-939E-217C01CDF565}" type="slidenum">
              <a:rPr lang="en-US" smtClean="0"/>
              <a:pPr/>
              <a:t>13</a:t>
            </a:fld>
            <a:endParaRPr lang="en-US" dirty="0"/>
          </a:p>
        </p:txBody>
      </p:sp>
      <p:sp>
        <p:nvSpPr>
          <p:cNvPr id="3" name="TextBox 2">
            <a:extLst>
              <a:ext uri="{FF2B5EF4-FFF2-40B4-BE49-F238E27FC236}">
                <a16:creationId xmlns="" xmlns:a16="http://schemas.microsoft.com/office/drawing/2014/main" id="{E47AFB15-46EC-AA15-D707-18A7EE67089E}"/>
              </a:ext>
            </a:extLst>
          </p:cNvPr>
          <p:cNvSpPr txBox="1"/>
          <p:nvPr/>
        </p:nvSpPr>
        <p:spPr>
          <a:xfrm>
            <a:off x="810000" y="5139341"/>
            <a:ext cx="10562850" cy="461665"/>
          </a:xfrm>
          <a:prstGeom prst="rect">
            <a:avLst/>
          </a:prstGeom>
          <a:noFill/>
        </p:spPr>
        <p:txBody>
          <a:bodyPr wrap="square" rtlCol="0">
            <a:spAutoFit/>
          </a:bodyPr>
          <a:lstStyle/>
          <a:p>
            <a:r>
              <a:rPr lang="en-US" sz="1200" dirty="0"/>
              <a:t>Petri-net </a:t>
            </a:r>
            <a:r>
              <a:rPr lang="el-GR" sz="1200" dirty="0"/>
              <a:t>που «ανακαλύφθηκε» μέσω του </a:t>
            </a:r>
            <a:r>
              <a:rPr lang="en-US" sz="1200" dirty="0"/>
              <a:t>PM4PY </a:t>
            </a:r>
            <a:r>
              <a:rPr lang="el-GR" sz="1200" dirty="0"/>
              <a:t>μέσω της συνάρτησης </a:t>
            </a:r>
            <a:r>
              <a:rPr lang="en-US" sz="1200" b="1" dirty="0"/>
              <a:t>pm4py.discover_petri_net_inductive()</a:t>
            </a:r>
            <a:endParaRPr lang="el-GR" sz="1200" b="1" dirty="0"/>
          </a:p>
          <a:p>
            <a:endParaRPr lang="el-GR" sz="1200" dirty="0"/>
          </a:p>
        </p:txBody>
      </p:sp>
      <p:sp>
        <p:nvSpPr>
          <p:cNvPr id="9" name="TextBox 8">
            <a:extLst>
              <a:ext uri="{FF2B5EF4-FFF2-40B4-BE49-F238E27FC236}">
                <a16:creationId xmlns="" xmlns:a16="http://schemas.microsoft.com/office/drawing/2014/main" id="{EFB76753-C854-F96E-391F-5BAF6A009F31}"/>
              </a:ext>
            </a:extLst>
          </p:cNvPr>
          <p:cNvSpPr txBox="1"/>
          <p:nvPr/>
        </p:nvSpPr>
        <p:spPr>
          <a:xfrm>
            <a:off x="819150" y="5481447"/>
            <a:ext cx="6101442" cy="276999"/>
          </a:xfrm>
          <a:prstGeom prst="rect">
            <a:avLst/>
          </a:prstGeom>
          <a:noFill/>
        </p:spPr>
        <p:txBody>
          <a:bodyPr wrap="square">
            <a:spAutoFit/>
          </a:bodyPr>
          <a:lstStyle/>
          <a:p>
            <a:r>
              <a:rPr lang="en-US" sz="1200" dirty="0">
                <a:solidFill>
                  <a:schemeClr val="tx1">
                    <a:lumMod val="50000"/>
                  </a:schemeClr>
                </a:solidFill>
              </a:rPr>
              <a:t>https://pm4py.fit.fraunhofer.de/documentation.html#item-3-2</a:t>
            </a:r>
            <a:endParaRPr lang="el-GR" sz="1200" dirty="0">
              <a:solidFill>
                <a:schemeClr val="tx1">
                  <a:lumMod val="50000"/>
                </a:schemeClr>
              </a:solidFill>
            </a:endParaRPr>
          </a:p>
        </p:txBody>
      </p:sp>
    </p:spTree>
    <p:extLst>
      <p:ext uri="{BB962C8B-B14F-4D97-AF65-F5344CB8AC3E}">
        <p14:creationId xmlns:p14="http://schemas.microsoft.com/office/powerpoint/2010/main" val="2671734396"/>
      </p:ext>
    </p:extLst>
  </p:cSld>
  <p:clrMapOvr>
    <a:masterClrMapping/>
  </p:clrMapOvr>
  <p:transition spd="med">
    <p:pull/>
    <p:sndAc>
      <p:stSnd>
        <p:snd r:embed="rId3" name="arrow.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E58ED3E-D94E-119F-9AE2-F79D9402E5ED}"/>
              </a:ext>
            </a:extLst>
          </p:cNvPr>
          <p:cNvSpPr>
            <a:spLocks noGrp="1"/>
          </p:cNvSpPr>
          <p:nvPr>
            <p:ph type="title"/>
          </p:nvPr>
        </p:nvSpPr>
        <p:spPr/>
        <p:txBody>
          <a:bodyPr/>
          <a:lstStyle/>
          <a:p>
            <a:r>
              <a:rPr lang="el-GR" sz="3600" dirty="0">
                <a:effectLst>
                  <a:outerShdw blurRad="38100" dist="38100" dir="2700000" algn="tl">
                    <a:srgbClr val="000000">
                      <a:alpha val="43137"/>
                    </a:srgbClr>
                  </a:outerShdw>
                </a:effectLst>
              </a:rPr>
              <a:t>Αλγόριθμος </a:t>
            </a:r>
            <a:r>
              <a:rPr lang="el-GR" sz="3600" dirty="0" smtClean="0">
                <a:effectLst>
                  <a:outerShdw blurRad="38100" dist="38100" dir="2700000" algn="tl">
                    <a:srgbClr val="000000">
                      <a:alpha val="43137"/>
                    </a:srgbClr>
                  </a:outerShdw>
                </a:effectLst>
              </a:rPr>
              <a:t>ανακάλυψης: </a:t>
            </a:r>
            <a:r>
              <a:rPr lang="en-US" sz="3600" dirty="0" smtClean="0">
                <a:effectLst>
                  <a:outerShdw blurRad="38100" dist="38100" dir="2700000" algn="tl">
                    <a:srgbClr val="000000">
                      <a:alpha val="43137"/>
                    </a:srgbClr>
                  </a:outerShdw>
                </a:effectLst>
              </a:rPr>
              <a:t>Heuristics Miner</a:t>
            </a:r>
            <a:endParaRPr lang="el-GR" sz="3600" dirty="0">
              <a:effectLst>
                <a:outerShdw blurRad="38100" dist="38100" dir="2700000" algn="tl">
                  <a:srgbClr val="000000">
                    <a:alpha val="43137"/>
                  </a:srgbClr>
                </a:outerShdw>
              </a:effectLst>
            </a:endParaRPr>
          </a:p>
        </p:txBody>
      </p:sp>
      <p:pic>
        <p:nvPicPr>
          <p:cNvPr id="8" name="Content Placeholder 7">
            <a:extLst>
              <a:ext uri="{FF2B5EF4-FFF2-40B4-BE49-F238E27FC236}">
                <a16:creationId xmlns="" xmlns:a16="http://schemas.microsoft.com/office/drawing/2014/main" id="{231B375A-36F6-C952-E4BE-BE3D38FFA30A}"/>
              </a:ext>
            </a:extLst>
          </p:cNvPr>
          <p:cNvPicPr>
            <a:picLocks noGrp="1" noChangeAspect="1"/>
          </p:cNvPicPr>
          <p:nvPr>
            <p:ph idx="1"/>
          </p:nvPr>
        </p:nvPicPr>
        <p:blipFill>
          <a:blip r:embed="rId4">
            <a:extLst>
              <a:ext uri="{BEBA8EAE-BF5A-486C-A8C5-ECC9F3942E4B}">
                <a14:imgProps xmlns:a14="http://schemas.microsoft.com/office/drawing/2010/main">
                  <a14:imgLayer r:embed="rId5">
                    <a14:imgEffect>
                      <a14:artisticGlowEdges trans="13000" smoothness="1"/>
                    </a14:imgEffect>
                  </a14:imgLayer>
                </a14:imgProps>
              </a:ext>
            </a:extLst>
          </a:blip>
          <a:stretch>
            <a:fillRect/>
          </a:stretch>
        </p:blipFill>
        <p:spPr>
          <a:xfrm>
            <a:off x="819150" y="3652702"/>
            <a:ext cx="10553700" cy="776559"/>
          </a:xfrm>
        </p:spPr>
      </p:pic>
      <p:sp>
        <p:nvSpPr>
          <p:cNvPr id="4" name="Date Placeholder 3">
            <a:extLst>
              <a:ext uri="{FF2B5EF4-FFF2-40B4-BE49-F238E27FC236}">
                <a16:creationId xmlns="" xmlns:a16="http://schemas.microsoft.com/office/drawing/2014/main" id="{07FD096E-2FCA-19D8-5F81-15FC2FBE10C9}"/>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5CD5E2E8-77A0-B593-B44D-D4CAA4C4D52D}"/>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68AD07E9-2B1C-F869-D5E9-ED69615F0C71}"/>
              </a:ext>
            </a:extLst>
          </p:cNvPr>
          <p:cNvSpPr>
            <a:spLocks noGrp="1"/>
          </p:cNvSpPr>
          <p:nvPr>
            <p:ph type="sldNum" sz="quarter" idx="12"/>
          </p:nvPr>
        </p:nvSpPr>
        <p:spPr/>
        <p:txBody>
          <a:bodyPr/>
          <a:lstStyle/>
          <a:p>
            <a:fld id="{D57F1E4F-1CFF-5643-939E-217C01CDF565}" type="slidenum">
              <a:rPr lang="en-US" smtClean="0"/>
              <a:pPr/>
              <a:t>14</a:t>
            </a:fld>
            <a:endParaRPr lang="en-US" dirty="0"/>
          </a:p>
        </p:txBody>
      </p:sp>
      <p:sp>
        <p:nvSpPr>
          <p:cNvPr id="3" name="TextBox 2">
            <a:extLst>
              <a:ext uri="{FF2B5EF4-FFF2-40B4-BE49-F238E27FC236}">
                <a16:creationId xmlns="" xmlns:a16="http://schemas.microsoft.com/office/drawing/2014/main" id="{137F5BB2-10B8-C1C8-9FDD-DC8AB55245B4}"/>
              </a:ext>
            </a:extLst>
          </p:cNvPr>
          <p:cNvSpPr txBox="1"/>
          <p:nvPr/>
        </p:nvSpPr>
        <p:spPr>
          <a:xfrm>
            <a:off x="819150" y="4526243"/>
            <a:ext cx="10571998" cy="646331"/>
          </a:xfrm>
          <a:prstGeom prst="rect">
            <a:avLst/>
          </a:prstGeom>
          <a:noFill/>
        </p:spPr>
        <p:txBody>
          <a:bodyPr wrap="square" rtlCol="0">
            <a:spAutoFit/>
          </a:bodyPr>
          <a:lstStyle/>
          <a:p>
            <a:r>
              <a:rPr lang="en-US" sz="1200" dirty="0"/>
              <a:t>Petri-net </a:t>
            </a:r>
            <a:r>
              <a:rPr lang="el-GR" sz="1200" dirty="0"/>
              <a:t>που «ανακαλύφθηκε» μέσω του </a:t>
            </a:r>
            <a:r>
              <a:rPr lang="en-US" sz="1200" dirty="0"/>
              <a:t>PM4PY </a:t>
            </a:r>
            <a:r>
              <a:rPr lang="el-GR" sz="1200" dirty="0"/>
              <a:t>μέσω της συνάρτησης </a:t>
            </a:r>
            <a:r>
              <a:rPr lang="en-US" sz="1200" b="1" dirty="0"/>
              <a:t>pm4py.discover_petri_net_heuristics()</a:t>
            </a:r>
            <a:endParaRPr lang="el-GR" sz="1200" b="1" dirty="0"/>
          </a:p>
          <a:p>
            <a:endParaRPr lang="el-GR" sz="1200" dirty="0"/>
          </a:p>
          <a:p>
            <a:endParaRPr lang="el-GR" sz="1200" dirty="0"/>
          </a:p>
        </p:txBody>
      </p:sp>
      <p:sp>
        <p:nvSpPr>
          <p:cNvPr id="9" name="TextBox 8">
            <a:extLst>
              <a:ext uri="{FF2B5EF4-FFF2-40B4-BE49-F238E27FC236}">
                <a16:creationId xmlns="" xmlns:a16="http://schemas.microsoft.com/office/drawing/2014/main" id="{AC0F9A2E-A041-540E-D357-6D70B5FED051}"/>
              </a:ext>
            </a:extLst>
          </p:cNvPr>
          <p:cNvSpPr txBox="1"/>
          <p:nvPr/>
        </p:nvSpPr>
        <p:spPr>
          <a:xfrm>
            <a:off x="819150" y="4849408"/>
            <a:ext cx="6101442" cy="276999"/>
          </a:xfrm>
          <a:prstGeom prst="rect">
            <a:avLst/>
          </a:prstGeom>
          <a:noFill/>
        </p:spPr>
        <p:txBody>
          <a:bodyPr wrap="square">
            <a:spAutoFit/>
          </a:bodyPr>
          <a:lstStyle/>
          <a:p>
            <a:r>
              <a:rPr lang="en-US" sz="1200" dirty="0">
                <a:solidFill>
                  <a:schemeClr val="tx1">
                    <a:lumMod val="50000"/>
                  </a:schemeClr>
                </a:solidFill>
              </a:rPr>
              <a:t>https://pm4py.fit.fraunhofer.de/documentation.html#item-3-3</a:t>
            </a:r>
            <a:endParaRPr lang="el-GR" sz="1200" dirty="0">
              <a:solidFill>
                <a:schemeClr val="tx1">
                  <a:lumMod val="50000"/>
                </a:schemeClr>
              </a:solidFill>
            </a:endParaRPr>
          </a:p>
        </p:txBody>
      </p:sp>
    </p:spTree>
    <p:extLst>
      <p:ext uri="{BB962C8B-B14F-4D97-AF65-F5344CB8AC3E}">
        <p14:creationId xmlns:p14="http://schemas.microsoft.com/office/powerpoint/2010/main" val="2400590726"/>
      </p:ext>
    </p:extLst>
  </p:cSld>
  <p:clrMapOvr>
    <a:masterClrMapping/>
  </p:clrMapOvr>
  <p:transition spd="med">
    <p:pull/>
    <p:sndAc>
      <p:stSnd>
        <p:snd r:embed="rId3" name="arrow.wav"/>
      </p:stSnd>
    </p:sndAc>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circle(in)">
                                      <p:cBhvr>
                                        <p:cTn id="7"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DEE74A9-975A-8685-3A7E-26AA9A046646}"/>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Έλεγχος Συμμόρφωσης</a:t>
            </a:r>
          </a:p>
        </p:txBody>
      </p:sp>
      <p:sp>
        <p:nvSpPr>
          <p:cNvPr id="3" name="Content Placeholder 2">
            <a:extLst>
              <a:ext uri="{FF2B5EF4-FFF2-40B4-BE49-F238E27FC236}">
                <a16:creationId xmlns="" xmlns:a16="http://schemas.microsoft.com/office/drawing/2014/main" id="{C97A3DF9-985C-A79A-6CC6-8E3130F57539}"/>
              </a:ext>
            </a:extLst>
          </p:cNvPr>
          <p:cNvSpPr>
            <a:spLocks noGrp="1"/>
          </p:cNvSpPr>
          <p:nvPr>
            <p:ph idx="1"/>
          </p:nvPr>
        </p:nvSpPr>
        <p:spPr/>
        <p:txBody>
          <a:bodyPr/>
          <a:lstStyle/>
          <a:p>
            <a:r>
              <a:rPr lang="el-GR" dirty="0"/>
              <a:t>Ποιο μοντέλο είναι αυτό που αναπαριστά «καλύτερα» τη διαδικασία;</a:t>
            </a:r>
            <a:endParaRPr lang="en-US" dirty="0"/>
          </a:p>
          <a:p>
            <a:r>
              <a:rPr lang="el-GR" dirty="0"/>
              <a:t>Εφαρμογή των μεθόδων </a:t>
            </a:r>
            <a:r>
              <a:rPr lang="en-US" dirty="0"/>
              <a:t>Token-based replay </a:t>
            </a:r>
            <a:r>
              <a:rPr lang="el-GR" dirty="0"/>
              <a:t>και </a:t>
            </a:r>
            <a:r>
              <a:rPr lang="en-US" dirty="0"/>
              <a:t>Alignments</a:t>
            </a:r>
            <a:endParaRPr lang="el-GR" dirty="0"/>
          </a:p>
          <a:p>
            <a:r>
              <a:rPr lang="el-GR" dirty="0"/>
              <a:t>Μέτρηση ορθότητας των μοντέλων μέσω μετρικών ποιότητας </a:t>
            </a:r>
            <a:r>
              <a:rPr lang="en-US" dirty="0"/>
              <a:t>(precision, fitness)</a:t>
            </a:r>
          </a:p>
          <a:p>
            <a:r>
              <a:rPr lang="el-GR" dirty="0"/>
              <a:t>Σύγκριση των μετρικών για την αξιολόγηση αλγόριθμων ανακάλυψης</a:t>
            </a:r>
            <a:endParaRPr lang="en-US" dirty="0"/>
          </a:p>
          <a:p>
            <a:r>
              <a:rPr lang="el-GR" dirty="0"/>
              <a:t>Εντοπισμός σφαλμάτων σε ψεύτικα αρχεία καταγραφής</a:t>
            </a:r>
          </a:p>
          <a:p>
            <a:pPr marL="0" indent="0">
              <a:buNone/>
            </a:pPr>
            <a:endParaRPr lang="el-GR" dirty="0"/>
          </a:p>
        </p:txBody>
      </p:sp>
      <p:sp>
        <p:nvSpPr>
          <p:cNvPr id="4" name="Date Placeholder 3">
            <a:extLst>
              <a:ext uri="{FF2B5EF4-FFF2-40B4-BE49-F238E27FC236}">
                <a16:creationId xmlns="" xmlns:a16="http://schemas.microsoft.com/office/drawing/2014/main" id="{50E5CACC-1896-658B-38CD-E379EFF03256}"/>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3AA5CF15-1AAB-F186-D3EF-DFC9250B88BF}"/>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D7F764F0-5982-7A62-2B4E-A6FA89FD8ED8}"/>
              </a:ext>
            </a:extLst>
          </p:cNvPr>
          <p:cNvSpPr>
            <a:spLocks noGrp="1"/>
          </p:cNvSpPr>
          <p:nvPr>
            <p:ph type="sldNum" sz="quarter" idx="12"/>
          </p:nvPr>
        </p:nvSpPr>
        <p:spPr/>
        <p:txBody>
          <a:bodyPr/>
          <a:lstStyle/>
          <a:p>
            <a:fld id="{D57F1E4F-1CFF-5643-939E-217C01CDF565}" type="slidenum">
              <a:rPr lang="en-US" smtClean="0"/>
              <a:pPr/>
              <a:t>15</a:t>
            </a:fld>
            <a:endParaRPr lang="en-US" dirty="0"/>
          </a:p>
        </p:txBody>
      </p:sp>
      <p:sp>
        <p:nvSpPr>
          <p:cNvPr id="8" name="TextBox 7">
            <a:extLst>
              <a:ext uri="{FF2B5EF4-FFF2-40B4-BE49-F238E27FC236}">
                <a16:creationId xmlns="" xmlns:a16="http://schemas.microsoft.com/office/drawing/2014/main" id="{AFAEEA8F-9B7E-A1CD-110D-877FF470F5AF}"/>
              </a:ext>
            </a:extLst>
          </p:cNvPr>
          <p:cNvSpPr txBox="1"/>
          <p:nvPr/>
        </p:nvSpPr>
        <p:spPr>
          <a:xfrm>
            <a:off x="818712" y="5471845"/>
            <a:ext cx="7239000" cy="276999"/>
          </a:xfrm>
          <a:prstGeom prst="rect">
            <a:avLst/>
          </a:prstGeom>
          <a:noFill/>
        </p:spPr>
        <p:txBody>
          <a:bodyPr wrap="square">
            <a:spAutoFit/>
          </a:bodyPr>
          <a:lstStyle/>
          <a:p>
            <a:r>
              <a:rPr lang="en-US" sz="1200" dirty="0">
                <a:solidFill>
                  <a:schemeClr val="tx1">
                    <a:lumMod val="50000"/>
                  </a:schemeClr>
                </a:solidFill>
              </a:rPr>
              <a:t>Aalst, Wil. (2016). Process Mining: Data Science in Action. p.243-275 10.1007/978-3-662-49851-4. </a:t>
            </a:r>
          </a:p>
        </p:txBody>
      </p:sp>
    </p:spTree>
    <p:extLst>
      <p:ext uri="{BB962C8B-B14F-4D97-AF65-F5344CB8AC3E}">
        <p14:creationId xmlns:p14="http://schemas.microsoft.com/office/powerpoint/2010/main" val="1048084379"/>
      </p:ext>
    </p:extLst>
  </p:cSld>
  <p:clrMapOvr>
    <a:masterClrMapping/>
  </p:clrMapOvr>
  <p:transition spd="med">
    <p:pull/>
    <p:sndAc>
      <p:stSnd>
        <p:snd r:embed="rId3" name="arrow.wav"/>
      </p:stSnd>
    </p:sndAc>
  </p:transition>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2776E9D-2414-2765-D8BA-EE5340327109}"/>
              </a:ext>
            </a:extLst>
          </p:cNvPr>
          <p:cNvSpPr>
            <a:spLocks noGrp="1"/>
          </p:cNvSpPr>
          <p:nvPr>
            <p:ph type="title"/>
          </p:nvPr>
        </p:nvSpPr>
        <p:spPr/>
        <p:txBody>
          <a:bodyPr/>
          <a:lstStyle/>
          <a:p>
            <a:r>
              <a:rPr lang="el-GR" sz="3600" dirty="0">
                <a:effectLst>
                  <a:outerShdw blurRad="38100" dist="38100" dir="2700000" algn="tl">
                    <a:srgbClr val="000000">
                      <a:alpha val="43137"/>
                    </a:srgbClr>
                  </a:outerShdw>
                </a:effectLst>
              </a:rPr>
              <a:t>Διαγνωστικά</a:t>
            </a:r>
            <a:r>
              <a:rPr lang="en-US" sz="3600" dirty="0">
                <a:effectLst>
                  <a:outerShdw blurRad="38100" dist="38100" dir="2700000" algn="tl">
                    <a:srgbClr val="000000">
                      <a:alpha val="43137"/>
                    </a:srgbClr>
                  </a:outerShdw>
                </a:effectLst>
              </a:rPr>
              <a:t> Token-based replay (</a:t>
            </a:r>
            <a:r>
              <a:rPr lang="el-GR" sz="3600" dirty="0">
                <a:effectLst>
                  <a:outerShdw blurRad="38100" dist="38100" dir="2700000" algn="tl">
                    <a:srgbClr val="000000">
                      <a:alpha val="43137"/>
                    </a:srgbClr>
                  </a:outerShdw>
                </a:effectLst>
              </a:rPr>
              <a:t>Τύπος Α)</a:t>
            </a:r>
          </a:p>
        </p:txBody>
      </p:sp>
      <p:graphicFrame>
        <p:nvGraphicFramePr>
          <p:cNvPr id="7" name="Content Placeholder 6">
            <a:extLst>
              <a:ext uri="{FF2B5EF4-FFF2-40B4-BE49-F238E27FC236}">
                <a16:creationId xmlns="" xmlns:a16="http://schemas.microsoft.com/office/drawing/2014/main" id="{F5E43903-8F8F-22ED-1EC5-2D4AEBABF404}"/>
              </a:ext>
            </a:extLst>
          </p:cNvPr>
          <p:cNvGraphicFramePr>
            <a:graphicFrameLocks noGrp="1"/>
          </p:cNvGraphicFramePr>
          <p:nvPr>
            <p:ph idx="1"/>
            <p:extLst>
              <p:ext uri="{D42A27DB-BD31-4B8C-83A1-F6EECF244321}">
                <p14:modId xmlns:p14="http://schemas.microsoft.com/office/powerpoint/2010/main" val="2621331596"/>
              </p:ext>
            </p:extLst>
          </p:nvPr>
        </p:nvGraphicFramePr>
        <p:xfrm>
          <a:off x="819149" y="3287507"/>
          <a:ext cx="10553700" cy="1483360"/>
        </p:xfrm>
        <a:graphic>
          <a:graphicData uri="http://schemas.openxmlformats.org/drawingml/2006/table">
            <a:tbl>
              <a:tblPr firstRow="1" bandRow="1">
                <a:tableStyleId>{5C22544A-7EE6-4342-B048-85BDC9FD1C3A}</a:tableStyleId>
              </a:tblPr>
              <a:tblGrid>
                <a:gridCol w="1622837">
                  <a:extLst>
                    <a:ext uri="{9D8B030D-6E8A-4147-A177-3AD203B41FA5}">
                      <a16:colId xmlns="" xmlns:a16="http://schemas.microsoft.com/office/drawing/2014/main" val="1167639729"/>
                    </a:ext>
                  </a:extLst>
                </a:gridCol>
                <a:gridCol w="2043953">
                  <a:extLst>
                    <a:ext uri="{9D8B030D-6E8A-4147-A177-3AD203B41FA5}">
                      <a16:colId xmlns="" xmlns:a16="http://schemas.microsoft.com/office/drawing/2014/main" val="1955309367"/>
                    </a:ext>
                  </a:extLst>
                </a:gridCol>
                <a:gridCol w="2947595">
                  <a:extLst>
                    <a:ext uri="{9D8B030D-6E8A-4147-A177-3AD203B41FA5}">
                      <a16:colId xmlns="" xmlns:a16="http://schemas.microsoft.com/office/drawing/2014/main" val="2705633317"/>
                    </a:ext>
                  </a:extLst>
                </a:gridCol>
                <a:gridCol w="1828575">
                  <a:extLst>
                    <a:ext uri="{9D8B030D-6E8A-4147-A177-3AD203B41FA5}">
                      <a16:colId xmlns="" xmlns:a16="http://schemas.microsoft.com/office/drawing/2014/main" val="3983994224"/>
                    </a:ext>
                  </a:extLst>
                </a:gridCol>
                <a:gridCol w="2110740">
                  <a:extLst>
                    <a:ext uri="{9D8B030D-6E8A-4147-A177-3AD203B41FA5}">
                      <a16:colId xmlns="" xmlns:a16="http://schemas.microsoft.com/office/drawing/2014/main" val="4169874184"/>
                    </a:ext>
                  </a:extLst>
                </a:gridCol>
              </a:tblGrid>
              <a:tr h="370840">
                <a:tc>
                  <a:txBody>
                    <a:bodyPr/>
                    <a:lstStyle/>
                    <a:p>
                      <a:endParaRPr lang="el-GR" dirty="0"/>
                    </a:p>
                  </a:txBody>
                  <a:tcPr/>
                </a:tc>
                <a:tc>
                  <a:txBody>
                    <a:bodyPr/>
                    <a:lstStyle/>
                    <a:p>
                      <a:r>
                        <a:rPr lang="en-US" dirty="0"/>
                        <a:t>perc_fit_traces</a:t>
                      </a:r>
                      <a:endParaRPr lang="el-GR" dirty="0"/>
                    </a:p>
                  </a:txBody>
                  <a:tcPr/>
                </a:tc>
                <a:tc>
                  <a:txBody>
                    <a:bodyPr/>
                    <a:lstStyle/>
                    <a:p>
                      <a:r>
                        <a:rPr lang="en-US" dirty="0"/>
                        <a:t>average_trace_fitness</a:t>
                      </a:r>
                      <a:endParaRPr lang="el-GR" dirty="0"/>
                    </a:p>
                  </a:txBody>
                  <a:tcPr/>
                </a:tc>
                <a:tc>
                  <a:txBody>
                    <a:bodyPr/>
                    <a:lstStyle/>
                    <a:p>
                      <a:r>
                        <a:rPr lang="en-US" dirty="0"/>
                        <a:t>log_fitness</a:t>
                      </a:r>
                      <a:endParaRPr lang="el-GR" dirty="0"/>
                    </a:p>
                  </a:txBody>
                  <a:tcPr/>
                </a:tc>
                <a:tc>
                  <a:txBody>
                    <a:bodyPr/>
                    <a:lstStyle/>
                    <a:p>
                      <a:r>
                        <a:rPr lang="en-US" dirty="0"/>
                        <a:t>precision</a:t>
                      </a:r>
                      <a:endParaRPr lang="el-GR" dirty="0"/>
                    </a:p>
                  </a:txBody>
                  <a:tcPr/>
                </a:tc>
                <a:extLst>
                  <a:ext uri="{0D108BD9-81ED-4DB2-BD59-A6C34878D82A}">
                    <a16:rowId xmlns="" xmlns:a16="http://schemas.microsoft.com/office/drawing/2014/main" val="1656574103"/>
                  </a:ext>
                </a:extLst>
              </a:tr>
              <a:tr h="370840">
                <a:tc>
                  <a:txBody>
                    <a:bodyPr/>
                    <a:lstStyle/>
                    <a:p>
                      <a:r>
                        <a:rPr lang="en-US" dirty="0"/>
                        <a:t>Alpha</a:t>
                      </a:r>
                      <a:endParaRPr lang="el-GR" dirty="0"/>
                    </a:p>
                  </a:txBody>
                  <a:tcPr/>
                </a:tc>
                <a:tc>
                  <a:txBody>
                    <a:bodyPr/>
                    <a:lstStyle/>
                    <a:p>
                      <a:r>
                        <a:rPr lang="en-US" dirty="0"/>
                        <a:t>0.0</a:t>
                      </a:r>
                      <a:endParaRPr lang="el-GR" dirty="0"/>
                    </a:p>
                  </a:txBody>
                  <a:tcPr/>
                </a:tc>
                <a:tc>
                  <a:txBody>
                    <a:bodyPr/>
                    <a:lstStyle/>
                    <a:p>
                      <a:r>
                        <a:rPr lang="en-US" dirty="0"/>
                        <a:t>0.72</a:t>
                      </a:r>
                      <a:endParaRPr lang="el-GR" dirty="0"/>
                    </a:p>
                  </a:txBody>
                  <a:tcPr/>
                </a:tc>
                <a:tc>
                  <a:txBody>
                    <a:bodyPr/>
                    <a:lstStyle/>
                    <a:p>
                      <a:r>
                        <a:rPr lang="en-US" dirty="0"/>
                        <a:t>0.72</a:t>
                      </a:r>
                      <a:endParaRPr lang="el-GR" dirty="0"/>
                    </a:p>
                  </a:txBody>
                  <a:tcPr/>
                </a:tc>
                <a:tc>
                  <a:txBody>
                    <a:bodyPr/>
                    <a:lstStyle/>
                    <a:p>
                      <a:r>
                        <a:rPr lang="en-US" dirty="0"/>
                        <a:t>1.0</a:t>
                      </a:r>
                      <a:endParaRPr lang="el-GR" dirty="0"/>
                    </a:p>
                  </a:txBody>
                  <a:tcPr/>
                </a:tc>
                <a:extLst>
                  <a:ext uri="{0D108BD9-81ED-4DB2-BD59-A6C34878D82A}">
                    <a16:rowId xmlns="" xmlns:a16="http://schemas.microsoft.com/office/drawing/2014/main" val="1552253493"/>
                  </a:ext>
                </a:extLst>
              </a:tr>
              <a:tr h="370840">
                <a:tc>
                  <a:txBody>
                    <a:bodyPr/>
                    <a:lstStyle/>
                    <a:p>
                      <a:r>
                        <a:rPr lang="en-US" dirty="0"/>
                        <a:t>Inductive</a:t>
                      </a:r>
                      <a:endParaRPr lang="el-GR" dirty="0"/>
                    </a:p>
                  </a:txBody>
                  <a:tcPr/>
                </a:tc>
                <a:tc>
                  <a:txBody>
                    <a:bodyPr/>
                    <a:lstStyle/>
                    <a:p>
                      <a:r>
                        <a:rPr lang="en-US" dirty="0"/>
                        <a:t>100.0</a:t>
                      </a:r>
                      <a:endParaRPr lang="el-GR" dirty="0"/>
                    </a:p>
                  </a:txBody>
                  <a:tcPr/>
                </a:tc>
                <a:tc>
                  <a:txBody>
                    <a:bodyPr/>
                    <a:lstStyle/>
                    <a:p>
                      <a:r>
                        <a:rPr lang="en-US" dirty="0"/>
                        <a:t>1.0</a:t>
                      </a:r>
                      <a:endParaRPr lang="el-GR" dirty="0"/>
                    </a:p>
                  </a:txBody>
                  <a:tcPr/>
                </a:tc>
                <a:tc>
                  <a:txBody>
                    <a:bodyPr/>
                    <a:lstStyle/>
                    <a:p>
                      <a:r>
                        <a:rPr lang="en-US" dirty="0"/>
                        <a:t>1.0</a:t>
                      </a:r>
                      <a:endParaRPr lang="el-GR" dirty="0"/>
                    </a:p>
                  </a:txBody>
                  <a:tcPr/>
                </a:tc>
                <a:tc>
                  <a:txBody>
                    <a:bodyPr/>
                    <a:lstStyle/>
                    <a:p>
                      <a:r>
                        <a:rPr lang="en-US" dirty="0"/>
                        <a:t>0.31</a:t>
                      </a:r>
                      <a:endParaRPr lang="el-GR" dirty="0"/>
                    </a:p>
                  </a:txBody>
                  <a:tcPr/>
                </a:tc>
                <a:extLst>
                  <a:ext uri="{0D108BD9-81ED-4DB2-BD59-A6C34878D82A}">
                    <a16:rowId xmlns="" xmlns:a16="http://schemas.microsoft.com/office/drawing/2014/main" val="1673096373"/>
                  </a:ext>
                </a:extLst>
              </a:tr>
              <a:tr h="370840">
                <a:tc>
                  <a:txBody>
                    <a:bodyPr/>
                    <a:lstStyle/>
                    <a:p>
                      <a:r>
                        <a:rPr lang="en-US" dirty="0"/>
                        <a:t>Heuristics</a:t>
                      </a:r>
                      <a:endParaRPr lang="el-GR" dirty="0"/>
                    </a:p>
                  </a:txBody>
                  <a:tcPr/>
                </a:tc>
                <a:tc>
                  <a:txBody>
                    <a:bodyPr/>
                    <a:lstStyle/>
                    <a:p>
                      <a:r>
                        <a:rPr lang="en-US" dirty="0"/>
                        <a:t>0.0</a:t>
                      </a:r>
                      <a:endParaRPr lang="el-GR" dirty="0"/>
                    </a:p>
                  </a:txBody>
                  <a:tcPr/>
                </a:tc>
                <a:tc>
                  <a:txBody>
                    <a:bodyPr/>
                    <a:lstStyle/>
                    <a:p>
                      <a:r>
                        <a:rPr lang="en-US" dirty="0"/>
                        <a:t>0.96</a:t>
                      </a:r>
                      <a:endParaRPr lang="el-GR" dirty="0"/>
                    </a:p>
                  </a:txBody>
                  <a:tcPr/>
                </a:tc>
                <a:tc>
                  <a:txBody>
                    <a:bodyPr/>
                    <a:lstStyle/>
                    <a:p>
                      <a:r>
                        <a:rPr lang="en-US" dirty="0"/>
                        <a:t>0.96</a:t>
                      </a:r>
                      <a:endParaRPr lang="el-GR" dirty="0"/>
                    </a:p>
                  </a:txBody>
                  <a:tcPr/>
                </a:tc>
                <a:tc>
                  <a:txBody>
                    <a:bodyPr/>
                    <a:lstStyle/>
                    <a:p>
                      <a:r>
                        <a:rPr lang="en-US" dirty="0"/>
                        <a:t>0.5</a:t>
                      </a:r>
                      <a:endParaRPr lang="el-GR" dirty="0"/>
                    </a:p>
                  </a:txBody>
                  <a:tcPr/>
                </a:tc>
                <a:extLst>
                  <a:ext uri="{0D108BD9-81ED-4DB2-BD59-A6C34878D82A}">
                    <a16:rowId xmlns="" xmlns:a16="http://schemas.microsoft.com/office/drawing/2014/main" val="3846511522"/>
                  </a:ext>
                </a:extLst>
              </a:tr>
            </a:tbl>
          </a:graphicData>
        </a:graphic>
      </p:graphicFrame>
      <p:sp>
        <p:nvSpPr>
          <p:cNvPr id="4" name="Date Placeholder 3">
            <a:extLst>
              <a:ext uri="{FF2B5EF4-FFF2-40B4-BE49-F238E27FC236}">
                <a16:creationId xmlns="" xmlns:a16="http://schemas.microsoft.com/office/drawing/2014/main" id="{5D1CBABA-0C46-05BA-05B5-B7109DDB7975}"/>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151AFC14-E117-B8FA-7ECA-76D181822C58}"/>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BC261A23-EE6A-334F-55A3-3F9D9F02CE8E}"/>
              </a:ext>
            </a:extLst>
          </p:cNvPr>
          <p:cNvSpPr>
            <a:spLocks noGrp="1"/>
          </p:cNvSpPr>
          <p:nvPr>
            <p:ph type="sldNum" sz="quarter" idx="12"/>
          </p:nvPr>
        </p:nvSpPr>
        <p:spPr/>
        <p:txBody>
          <a:bodyPr/>
          <a:lstStyle/>
          <a:p>
            <a:fld id="{D57F1E4F-1CFF-5643-939E-217C01CDF565}" type="slidenum">
              <a:rPr lang="en-US" smtClean="0"/>
              <a:pPr/>
              <a:t>16</a:t>
            </a:fld>
            <a:endParaRPr lang="en-US" dirty="0"/>
          </a:p>
        </p:txBody>
      </p:sp>
      <p:sp>
        <p:nvSpPr>
          <p:cNvPr id="8" name="TextBox 7">
            <a:extLst>
              <a:ext uri="{FF2B5EF4-FFF2-40B4-BE49-F238E27FC236}">
                <a16:creationId xmlns="" xmlns:a16="http://schemas.microsoft.com/office/drawing/2014/main" id="{3C3AF9F0-DDC6-22F1-985F-B18EE77C9611}"/>
              </a:ext>
            </a:extLst>
          </p:cNvPr>
          <p:cNvSpPr txBox="1"/>
          <p:nvPr/>
        </p:nvSpPr>
        <p:spPr>
          <a:xfrm>
            <a:off x="828300" y="5343377"/>
            <a:ext cx="6101442" cy="276999"/>
          </a:xfrm>
          <a:prstGeom prst="rect">
            <a:avLst/>
          </a:prstGeom>
          <a:noFill/>
        </p:spPr>
        <p:txBody>
          <a:bodyPr wrap="square">
            <a:spAutoFit/>
          </a:bodyPr>
          <a:lstStyle/>
          <a:p>
            <a:r>
              <a:rPr lang="el-GR" sz="1200" dirty="0">
                <a:solidFill>
                  <a:schemeClr val="tx1">
                    <a:lumMod val="50000"/>
                  </a:schemeClr>
                </a:solidFill>
              </a:rPr>
              <a:t>https://pm4py.fit.fraunhofer.de/documentation.html#item-5-1-1</a:t>
            </a:r>
          </a:p>
        </p:txBody>
      </p:sp>
      <p:sp>
        <p:nvSpPr>
          <p:cNvPr id="10" name="TextBox 9">
            <a:extLst>
              <a:ext uri="{FF2B5EF4-FFF2-40B4-BE49-F238E27FC236}">
                <a16:creationId xmlns="" xmlns:a16="http://schemas.microsoft.com/office/drawing/2014/main" id="{3AA537D4-781A-155B-BDF0-2A1052C5EB0F}"/>
              </a:ext>
            </a:extLst>
          </p:cNvPr>
          <p:cNvSpPr txBox="1"/>
          <p:nvPr/>
        </p:nvSpPr>
        <p:spPr>
          <a:xfrm>
            <a:off x="819149" y="4927879"/>
            <a:ext cx="10544551" cy="830997"/>
          </a:xfrm>
          <a:prstGeom prst="rect">
            <a:avLst/>
          </a:prstGeom>
          <a:noFill/>
        </p:spPr>
        <p:txBody>
          <a:bodyPr wrap="square">
            <a:spAutoFit/>
          </a:bodyPr>
          <a:lstStyle/>
          <a:p>
            <a:r>
              <a:rPr lang="el-GR" sz="1200" dirty="0"/>
              <a:t>Διαγνωστικά που εμφανίζονται μέσω της συνάρτησης </a:t>
            </a:r>
            <a:r>
              <a:rPr lang="en-US" sz="1200" b="1" dirty="0"/>
              <a:t>pm4py.precision_token_based_replay() </a:t>
            </a:r>
            <a:r>
              <a:rPr lang="el-GR" sz="1200" dirty="0"/>
              <a:t>και </a:t>
            </a:r>
            <a:r>
              <a:rPr lang="en-US" sz="1200" b="1" dirty="0"/>
              <a:t>pm4py.fitness_token_based_replay() </a:t>
            </a:r>
          </a:p>
          <a:p>
            <a:endParaRPr lang="el-GR" sz="1800" dirty="0"/>
          </a:p>
          <a:p>
            <a:endParaRPr lang="el-GR" sz="1800" dirty="0"/>
          </a:p>
        </p:txBody>
      </p:sp>
    </p:spTree>
    <p:extLst>
      <p:ext uri="{BB962C8B-B14F-4D97-AF65-F5344CB8AC3E}">
        <p14:creationId xmlns:p14="http://schemas.microsoft.com/office/powerpoint/2010/main" val="2660421411"/>
      </p:ext>
    </p:extLst>
  </p:cSld>
  <p:clrMapOvr>
    <a:masterClrMapping/>
  </p:clrMapOvr>
  <p:transition spd="med">
    <p:pull/>
    <p:sndAc>
      <p:stSnd>
        <p:snd r:embed="rId3" name="arrow.wav"/>
      </p:stSnd>
    </p:sndAc>
  </p:transition>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12776E9D-2414-2765-D8BA-EE5340327109}"/>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Διαγνωστικά</a:t>
            </a:r>
            <a:r>
              <a:rPr lang="en-US" dirty="0">
                <a:effectLst>
                  <a:outerShdw blurRad="38100" dist="38100" dir="2700000" algn="tl">
                    <a:srgbClr val="000000">
                      <a:alpha val="43137"/>
                    </a:srgbClr>
                  </a:outerShdw>
                </a:effectLst>
              </a:rPr>
              <a:t> Alignments (</a:t>
            </a:r>
            <a:r>
              <a:rPr lang="el-GR" dirty="0">
                <a:effectLst>
                  <a:outerShdw blurRad="38100" dist="38100" dir="2700000" algn="tl">
                    <a:srgbClr val="000000">
                      <a:alpha val="43137"/>
                    </a:srgbClr>
                  </a:outerShdw>
                </a:effectLst>
              </a:rPr>
              <a:t>Τύπος Α)</a:t>
            </a:r>
          </a:p>
        </p:txBody>
      </p:sp>
      <p:graphicFrame>
        <p:nvGraphicFramePr>
          <p:cNvPr id="7" name="Content Placeholder 6">
            <a:extLst>
              <a:ext uri="{FF2B5EF4-FFF2-40B4-BE49-F238E27FC236}">
                <a16:creationId xmlns="" xmlns:a16="http://schemas.microsoft.com/office/drawing/2014/main" id="{F5E43903-8F8F-22ED-1EC5-2D4AEBABF404}"/>
              </a:ext>
            </a:extLst>
          </p:cNvPr>
          <p:cNvGraphicFramePr>
            <a:graphicFrameLocks noGrp="1"/>
          </p:cNvGraphicFramePr>
          <p:nvPr>
            <p:ph idx="1"/>
            <p:extLst>
              <p:ext uri="{D42A27DB-BD31-4B8C-83A1-F6EECF244321}">
                <p14:modId xmlns:p14="http://schemas.microsoft.com/office/powerpoint/2010/main" val="3114427150"/>
              </p:ext>
            </p:extLst>
          </p:nvPr>
        </p:nvGraphicFramePr>
        <p:xfrm>
          <a:off x="819149" y="3287507"/>
          <a:ext cx="10553700" cy="1483360"/>
        </p:xfrm>
        <a:graphic>
          <a:graphicData uri="http://schemas.openxmlformats.org/drawingml/2006/table">
            <a:tbl>
              <a:tblPr firstRow="1" bandRow="1">
                <a:tableStyleId>{5C22544A-7EE6-4342-B048-85BDC9FD1C3A}</a:tableStyleId>
              </a:tblPr>
              <a:tblGrid>
                <a:gridCol w="1622837">
                  <a:extLst>
                    <a:ext uri="{9D8B030D-6E8A-4147-A177-3AD203B41FA5}">
                      <a16:colId xmlns="" xmlns:a16="http://schemas.microsoft.com/office/drawing/2014/main" val="1167639729"/>
                    </a:ext>
                  </a:extLst>
                </a:gridCol>
                <a:gridCol w="2043953">
                  <a:extLst>
                    <a:ext uri="{9D8B030D-6E8A-4147-A177-3AD203B41FA5}">
                      <a16:colId xmlns="" xmlns:a16="http://schemas.microsoft.com/office/drawing/2014/main" val="1955309367"/>
                    </a:ext>
                  </a:extLst>
                </a:gridCol>
                <a:gridCol w="2947595">
                  <a:extLst>
                    <a:ext uri="{9D8B030D-6E8A-4147-A177-3AD203B41FA5}">
                      <a16:colId xmlns="" xmlns:a16="http://schemas.microsoft.com/office/drawing/2014/main" val="2705633317"/>
                    </a:ext>
                  </a:extLst>
                </a:gridCol>
                <a:gridCol w="1828575">
                  <a:extLst>
                    <a:ext uri="{9D8B030D-6E8A-4147-A177-3AD203B41FA5}">
                      <a16:colId xmlns="" xmlns:a16="http://schemas.microsoft.com/office/drawing/2014/main" val="3983994224"/>
                    </a:ext>
                  </a:extLst>
                </a:gridCol>
                <a:gridCol w="2110740">
                  <a:extLst>
                    <a:ext uri="{9D8B030D-6E8A-4147-A177-3AD203B41FA5}">
                      <a16:colId xmlns="" xmlns:a16="http://schemas.microsoft.com/office/drawing/2014/main" val="4169874184"/>
                    </a:ext>
                  </a:extLst>
                </a:gridCol>
              </a:tblGrid>
              <a:tr h="370840">
                <a:tc>
                  <a:txBody>
                    <a:bodyPr/>
                    <a:lstStyle/>
                    <a:p>
                      <a:endParaRPr lang="el-GR" dirty="0"/>
                    </a:p>
                  </a:txBody>
                  <a:tcPr/>
                </a:tc>
                <a:tc>
                  <a:txBody>
                    <a:bodyPr/>
                    <a:lstStyle/>
                    <a:p>
                      <a:r>
                        <a:rPr lang="en-US" dirty="0"/>
                        <a:t>perc_fit_traces</a:t>
                      </a:r>
                      <a:endParaRPr lang="el-GR" dirty="0"/>
                    </a:p>
                  </a:txBody>
                  <a:tcPr/>
                </a:tc>
                <a:tc>
                  <a:txBody>
                    <a:bodyPr/>
                    <a:lstStyle/>
                    <a:p>
                      <a:r>
                        <a:rPr lang="en-US" dirty="0"/>
                        <a:t>average_trace_fitness</a:t>
                      </a:r>
                      <a:endParaRPr lang="el-GR" dirty="0"/>
                    </a:p>
                  </a:txBody>
                  <a:tcPr/>
                </a:tc>
                <a:tc>
                  <a:txBody>
                    <a:bodyPr/>
                    <a:lstStyle/>
                    <a:p>
                      <a:r>
                        <a:rPr lang="en-US" dirty="0"/>
                        <a:t>log_fitness</a:t>
                      </a:r>
                      <a:endParaRPr lang="el-GR" dirty="0"/>
                    </a:p>
                  </a:txBody>
                  <a:tcPr/>
                </a:tc>
                <a:tc>
                  <a:txBody>
                    <a:bodyPr/>
                    <a:lstStyle/>
                    <a:p>
                      <a:r>
                        <a:rPr lang="en-US" dirty="0"/>
                        <a:t>precision</a:t>
                      </a:r>
                      <a:endParaRPr lang="el-GR" dirty="0"/>
                    </a:p>
                  </a:txBody>
                  <a:tcPr/>
                </a:tc>
                <a:extLst>
                  <a:ext uri="{0D108BD9-81ED-4DB2-BD59-A6C34878D82A}">
                    <a16:rowId xmlns="" xmlns:a16="http://schemas.microsoft.com/office/drawing/2014/main" val="1656574103"/>
                  </a:ext>
                </a:extLst>
              </a:tr>
              <a:tr h="370840">
                <a:tc>
                  <a:txBody>
                    <a:bodyPr/>
                    <a:lstStyle/>
                    <a:p>
                      <a:r>
                        <a:rPr lang="en-US" dirty="0"/>
                        <a:t>Alpha</a:t>
                      </a:r>
                      <a:endParaRPr lang="el-GR" dirty="0"/>
                    </a:p>
                  </a:txBody>
                  <a:tcPr/>
                </a:tc>
                <a:tc>
                  <a:txBody>
                    <a:bodyPr/>
                    <a:lstStyle/>
                    <a:p>
                      <a:r>
                        <a:rPr lang="en-US" dirty="0"/>
                        <a:t>-</a:t>
                      </a:r>
                      <a:endParaRPr lang="el-GR" dirty="0"/>
                    </a:p>
                  </a:txBody>
                  <a:tcPr/>
                </a:tc>
                <a:tc>
                  <a:txBody>
                    <a:bodyPr/>
                    <a:lstStyle/>
                    <a:p>
                      <a:r>
                        <a:rPr lang="en-US" dirty="0"/>
                        <a:t>-</a:t>
                      </a:r>
                      <a:endParaRPr lang="el-GR" dirty="0"/>
                    </a:p>
                  </a:txBody>
                  <a:tcPr/>
                </a:tc>
                <a:tc>
                  <a:txBody>
                    <a:bodyPr/>
                    <a:lstStyle/>
                    <a:p>
                      <a:r>
                        <a:rPr lang="en-US" dirty="0"/>
                        <a:t>-</a:t>
                      </a:r>
                      <a:endParaRPr lang="el-GR" dirty="0"/>
                    </a:p>
                  </a:txBody>
                  <a:tcPr/>
                </a:tc>
                <a:tc>
                  <a:txBody>
                    <a:bodyPr/>
                    <a:lstStyle/>
                    <a:p>
                      <a:r>
                        <a:rPr lang="en-US" dirty="0"/>
                        <a:t>1.0</a:t>
                      </a:r>
                      <a:endParaRPr lang="el-GR" dirty="0"/>
                    </a:p>
                  </a:txBody>
                  <a:tcPr/>
                </a:tc>
                <a:extLst>
                  <a:ext uri="{0D108BD9-81ED-4DB2-BD59-A6C34878D82A}">
                    <a16:rowId xmlns="" xmlns:a16="http://schemas.microsoft.com/office/drawing/2014/main" val="1552253493"/>
                  </a:ext>
                </a:extLst>
              </a:tr>
              <a:tr h="370840">
                <a:tc>
                  <a:txBody>
                    <a:bodyPr/>
                    <a:lstStyle/>
                    <a:p>
                      <a:r>
                        <a:rPr lang="en-US" dirty="0"/>
                        <a:t>Inductive</a:t>
                      </a:r>
                      <a:endParaRPr lang="el-GR" dirty="0"/>
                    </a:p>
                  </a:txBody>
                  <a:tcPr/>
                </a:tc>
                <a:tc>
                  <a:txBody>
                    <a:bodyPr/>
                    <a:lstStyle/>
                    <a:p>
                      <a:r>
                        <a:rPr lang="en-US" dirty="0"/>
                        <a:t>100.0</a:t>
                      </a:r>
                      <a:endParaRPr lang="el-GR" dirty="0"/>
                    </a:p>
                  </a:txBody>
                  <a:tcPr/>
                </a:tc>
                <a:tc>
                  <a:txBody>
                    <a:bodyPr/>
                    <a:lstStyle/>
                    <a:p>
                      <a:r>
                        <a:rPr lang="en-US" dirty="0"/>
                        <a:t>1.0</a:t>
                      </a:r>
                      <a:endParaRPr lang="el-GR" dirty="0"/>
                    </a:p>
                  </a:txBody>
                  <a:tcPr/>
                </a:tc>
                <a:tc>
                  <a:txBody>
                    <a:bodyPr/>
                    <a:lstStyle/>
                    <a:p>
                      <a:r>
                        <a:rPr lang="en-US" dirty="0"/>
                        <a:t>1.0</a:t>
                      </a:r>
                      <a:endParaRPr lang="el-GR" dirty="0"/>
                    </a:p>
                  </a:txBody>
                  <a:tcPr/>
                </a:tc>
                <a:tc>
                  <a:txBody>
                    <a:bodyPr/>
                    <a:lstStyle/>
                    <a:p>
                      <a:r>
                        <a:rPr lang="en-US" dirty="0"/>
                        <a:t>0.31</a:t>
                      </a:r>
                      <a:endParaRPr lang="el-GR" dirty="0"/>
                    </a:p>
                  </a:txBody>
                  <a:tcPr/>
                </a:tc>
                <a:extLst>
                  <a:ext uri="{0D108BD9-81ED-4DB2-BD59-A6C34878D82A}">
                    <a16:rowId xmlns="" xmlns:a16="http://schemas.microsoft.com/office/drawing/2014/main" val="1673096373"/>
                  </a:ext>
                </a:extLst>
              </a:tr>
              <a:tr h="370840">
                <a:tc>
                  <a:txBody>
                    <a:bodyPr/>
                    <a:lstStyle/>
                    <a:p>
                      <a:r>
                        <a:rPr lang="en-US" dirty="0"/>
                        <a:t>Heuristics</a:t>
                      </a:r>
                      <a:endParaRPr lang="el-GR" dirty="0"/>
                    </a:p>
                  </a:txBody>
                  <a:tcPr/>
                </a:tc>
                <a:tc>
                  <a:txBody>
                    <a:bodyPr/>
                    <a:lstStyle/>
                    <a:p>
                      <a:r>
                        <a:rPr lang="en-US" dirty="0"/>
                        <a:t>0.0</a:t>
                      </a:r>
                      <a:endParaRPr lang="el-GR" dirty="0"/>
                    </a:p>
                  </a:txBody>
                  <a:tcPr/>
                </a:tc>
                <a:tc>
                  <a:txBody>
                    <a:bodyPr/>
                    <a:lstStyle/>
                    <a:p>
                      <a:r>
                        <a:rPr lang="en-US" dirty="0"/>
                        <a:t>0.79</a:t>
                      </a:r>
                      <a:endParaRPr lang="el-GR" dirty="0"/>
                    </a:p>
                  </a:txBody>
                  <a:tcPr/>
                </a:tc>
                <a:tc>
                  <a:txBody>
                    <a:bodyPr/>
                    <a:lstStyle/>
                    <a:p>
                      <a:r>
                        <a:rPr lang="en-US" dirty="0"/>
                        <a:t>0.79</a:t>
                      </a:r>
                      <a:endParaRPr lang="el-GR" dirty="0"/>
                    </a:p>
                  </a:txBody>
                  <a:tcPr/>
                </a:tc>
                <a:tc>
                  <a:txBody>
                    <a:bodyPr/>
                    <a:lstStyle/>
                    <a:p>
                      <a:r>
                        <a:rPr lang="en-US" dirty="0"/>
                        <a:t>0.5</a:t>
                      </a:r>
                      <a:endParaRPr lang="el-GR" dirty="0"/>
                    </a:p>
                  </a:txBody>
                  <a:tcPr/>
                </a:tc>
                <a:extLst>
                  <a:ext uri="{0D108BD9-81ED-4DB2-BD59-A6C34878D82A}">
                    <a16:rowId xmlns="" xmlns:a16="http://schemas.microsoft.com/office/drawing/2014/main" val="3846511522"/>
                  </a:ext>
                </a:extLst>
              </a:tr>
            </a:tbl>
          </a:graphicData>
        </a:graphic>
      </p:graphicFrame>
      <p:sp>
        <p:nvSpPr>
          <p:cNvPr id="4" name="Date Placeholder 3">
            <a:extLst>
              <a:ext uri="{FF2B5EF4-FFF2-40B4-BE49-F238E27FC236}">
                <a16:creationId xmlns="" xmlns:a16="http://schemas.microsoft.com/office/drawing/2014/main" id="{5D1CBABA-0C46-05BA-05B5-B7109DDB7975}"/>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151AFC14-E117-B8FA-7ECA-76D181822C58}"/>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BC261A23-EE6A-334F-55A3-3F9D9F02CE8E}"/>
              </a:ext>
            </a:extLst>
          </p:cNvPr>
          <p:cNvSpPr>
            <a:spLocks noGrp="1"/>
          </p:cNvSpPr>
          <p:nvPr>
            <p:ph type="sldNum" sz="quarter" idx="12"/>
          </p:nvPr>
        </p:nvSpPr>
        <p:spPr/>
        <p:txBody>
          <a:bodyPr/>
          <a:lstStyle/>
          <a:p>
            <a:fld id="{D57F1E4F-1CFF-5643-939E-217C01CDF565}" type="slidenum">
              <a:rPr lang="en-US" smtClean="0"/>
              <a:pPr/>
              <a:t>17</a:t>
            </a:fld>
            <a:endParaRPr lang="en-US" dirty="0"/>
          </a:p>
        </p:txBody>
      </p:sp>
      <p:sp>
        <p:nvSpPr>
          <p:cNvPr id="8" name="TextBox 7">
            <a:extLst>
              <a:ext uri="{FF2B5EF4-FFF2-40B4-BE49-F238E27FC236}">
                <a16:creationId xmlns="" xmlns:a16="http://schemas.microsoft.com/office/drawing/2014/main" id="{1A2B88D5-88B6-1F76-3ED8-56FEC731C27B}"/>
              </a:ext>
            </a:extLst>
          </p:cNvPr>
          <p:cNvSpPr txBox="1"/>
          <p:nvPr/>
        </p:nvSpPr>
        <p:spPr>
          <a:xfrm>
            <a:off x="810000" y="5245751"/>
            <a:ext cx="6101442" cy="276999"/>
          </a:xfrm>
          <a:prstGeom prst="rect">
            <a:avLst/>
          </a:prstGeom>
          <a:noFill/>
        </p:spPr>
        <p:txBody>
          <a:bodyPr wrap="square">
            <a:spAutoFit/>
          </a:bodyPr>
          <a:lstStyle/>
          <a:p>
            <a:r>
              <a:rPr lang="el-GR" sz="1200" dirty="0">
                <a:solidFill>
                  <a:schemeClr val="tx1">
                    <a:lumMod val="50000"/>
                  </a:schemeClr>
                </a:solidFill>
              </a:rPr>
              <a:t>https://pm4py.fit.fraunhofer.de/documentation.html#item-5-2</a:t>
            </a:r>
          </a:p>
        </p:txBody>
      </p:sp>
      <p:sp>
        <p:nvSpPr>
          <p:cNvPr id="12" name="TextBox 11">
            <a:extLst>
              <a:ext uri="{FF2B5EF4-FFF2-40B4-BE49-F238E27FC236}">
                <a16:creationId xmlns="" xmlns:a16="http://schemas.microsoft.com/office/drawing/2014/main" id="{AD236275-381D-AC86-5C55-32C090143D08}"/>
              </a:ext>
            </a:extLst>
          </p:cNvPr>
          <p:cNvSpPr txBox="1"/>
          <p:nvPr/>
        </p:nvSpPr>
        <p:spPr>
          <a:xfrm>
            <a:off x="800851" y="4896341"/>
            <a:ext cx="10571998" cy="830997"/>
          </a:xfrm>
          <a:prstGeom prst="rect">
            <a:avLst/>
          </a:prstGeom>
          <a:noFill/>
        </p:spPr>
        <p:txBody>
          <a:bodyPr wrap="square">
            <a:spAutoFit/>
          </a:bodyPr>
          <a:lstStyle/>
          <a:p>
            <a:r>
              <a:rPr lang="el-GR" sz="1200" dirty="0"/>
              <a:t>Διαγνωστικά που εμφανίζονται μέσω της συνάρτησης </a:t>
            </a:r>
            <a:r>
              <a:rPr lang="en-US" sz="1200" b="1" dirty="0"/>
              <a:t>pm4py.precision_alignments() </a:t>
            </a:r>
            <a:r>
              <a:rPr lang="el-GR" sz="1200" dirty="0"/>
              <a:t>και </a:t>
            </a:r>
            <a:r>
              <a:rPr lang="en-US" sz="1200" b="1" dirty="0"/>
              <a:t>pm4py.fitness_alignments() </a:t>
            </a:r>
          </a:p>
          <a:p>
            <a:endParaRPr lang="en-US" dirty="0"/>
          </a:p>
          <a:p>
            <a:endParaRPr lang="en-US" dirty="0"/>
          </a:p>
        </p:txBody>
      </p:sp>
    </p:spTree>
    <p:extLst>
      <p:ext uri="{BB962C8B-B14F-4D97-AF65-F5344CB8AC3E}">
        <p14:creationId xmlns:p14="http://schemas.microsoft.com/office/powerpoint/2010/main" val="487994236"/>
      </p:ext>
    </p:extLst>
  </p:cSld>
  <p:clrMapOvr>
    <a:masterClrMapping/>
  </p:clrMapOvr>
  <p:transition spd="med">
    <p:pull/>
    <p:sndAc>
      <p:stSnd>
        <p:snd r:embed="rId3" name="arrow.wav"/>
      </p:stSnd>
    </p:sndAc>
  </p:transition>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92BC686-7C0E-7AF7-8FA3-0241C1D80B91}"/>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Είδη Σφαλμάτων</a:t>
            </a:r>
          </a:p>
        </p:txBody>
      </p:sp>
      <p:graphicFrame>
        <p:nvGraphicFramePr>
          <p:cNvPr id="10" name="Content Placeholder 2">
            <a:extLst>
              <a:ext uri="{FF2B5EF4-FFF2-40B4-BE49-F238E27FC236}">
                <a16:creationId xmlns="" xmlns:a16="http://schemas.microsoft.com/office/drawing/2014/main" id="{17E6A56D-5089-3A5B-B595-09F81F27797D}"/>
              </a:ext>
            </a:extLst>
          </p:cNvPr>
          <p:cNvGraphicFramePr>
            <a:graphicFrameLocks noGrp="1"/>
          </p:cNvGraphicFramePr>
          <p:nvPr>
            <p:ph idx="1"/>
            <p:extLst>
              <p:ext uri="{D42A27DB-BD31-4B8C-83A1-F6EECF244321}">
                <p14:modId xmlns:p14="http://schemas.microsoft.com/office/powerpoint/2010/main" val="1299573212"/>
              </p:ext>
            </p:extLst>
          </p:nvPr>
        </p:nvGraphicFramePr>
        <p:xfrm>
          <a:off x="819150" y="2222500"/>
          <a:ext cx="10553700" cy="3636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Date Placeholder 3">
            <a:extLst>
              <a:ext uri="{FF2B5EF4-FFF2-40B4-BE49-F238E27FC236}">
                <a16:creationId xmlns="" xmlns:a16="http://schemas.microsoft.com/office/drawing/2014/main" id="{26105B93-EEBB-86B9-0C7C-7645AF700F44}"/>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FCCD4028-0F81-4B57-0231-E82017F482E2}"/>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10F364CF-612B-6BD1-ED6C-BCA408B1B4EA}"/>
              </a:ext>
            </a:extLst>
          </p:cNvPr>
          <p:cNvSpPr>
            <a:spLocks noGrp="1"/>
          </p:cNvSpPr>
          <p:nvPr>
            <p:ph type="sldNum" sz="quarter" idx="12"/>
          </p:nvPr>
        </p:nvSpPr>
        <p:spPr/>
        <p:txBody>
          <a:bodyPr/>
          <a:lstStyle/>
          <a:p>
            <a:fld id="{D57F1E4F-1CFF-5643-939E-217C01CDF565}" type="slidenum">
              <a:rPr lang="en-US" smtClean="0"/>
              <a:pPr/>
              <a:t>18</a:t>
            </a:fld>
            <a:endParaRPr lang="en-US" dirty="0"/>
          </a:p>
        </p:txBody>
      </p:sp>
    </p:spTree>
    <p:extLst>
      <p:ext uri="{BB962C8B-B14F-4D97-AF65-F5344CB8AC3E}">
        <p14:creationId xmlns:p14="http://schemas.microsoft.com/office/powerpoint/2010/main" val="2315916064"/>
      </p:ext>
    </p:extLst>
  </p:cSld>
  <p:clrMapOvr>
    <a:masterClrMapping/>
  </p:clrMapOvr>
  <p:transition spd="med">
    <p:pull/>
    <p:sndAc>
      <p:stSnd>
        <p:snd r:embed="rId3" name="arrow.wav"/>
      </p:stSnd>
    </p:sndAc>
  </p:transition>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40E468F-2C52-E6C3-053A-C5FE71139AE8}"/>
              </a:ext>
            </a:extLst>
          </p:cNvPr>
          <p:cNvSpPr>
            <a:spLocks noGrp="1"/>
          </p:cNvSpPr>
          <p:nvPr>
            <p:ph type="title"/>
          </p:nvPr>
        </p:nvSpPr>
        <p:spPr/>
        <p:txBody>
          <a:bodyPr/>
          <a:lstStyle/>
          <a:p>
            <a:r>
              <a:rPr lang="en-US" sz="3200" dirty="0">
                <a:effectLst>
                  <a:outerShdw blurRad="38100" dist="38100" dir="2700000" algn="tl">
                    <a:srgbClr val="000000">
                      <a:alpha val="43137"/>
                    </a:srgbClr>
                  </a:outerShdw>
                </a:effectLst>
              </a:rPr>
              <a:t>Fitness </a:t>
            </a:r>
            <a:r>
              <a:rPr lang="el-GR" sz="3200" dirty="0">
                <a:effectLst>
                  <a:outerShdw blurRad="38100" dist="38100" dir="2700000" algn="tl">
                    <a:srgbClr val="000000">
                      <a:alpha val="43137"/>
                    </a:srgbClr>
                  </a:outerShdw>
                </a:effectLst>
              </a:rPr>
              <a:t>αρχείων σφαλμάτων </a:t>
            </a:r>
            <a:r>
              <a:rPr lang="en-US" sz="3200" dirty="0">
                <a:effectLst>
                  <a:outerShdw blurRad="38100" dist="38100" dir="2700000" algn="tl">
                    <a:srgbClr val="000000">
                      <a:alpha val="43137"/>
                    </a:srgbClr>
                  </a:outerShdw>
                </a:effectLst>
              </a:rPr>
              <a:t>(Token-based replay)</a:t>
            </a:r>
            <a:endParaRPr lang="el-GR" sz="3200" dirty="0">
              <a:effectLst>
                <a:outerShdw blurRad="38100" dist="38100" dir="2700000" algn="tl">
                  <a:srgbClr val="000000">
                    <a:alpha val="43137"/>
                  </a:srgbClr>
                </a:outerShdw>
              </a:effectLst>
            </a:endParaRPr>
          </a:p>
        </p:txBody>
      </p:sp>
      <p:graphicFrame>
        <p:nvGraphicFramePr>
          <p:cNvPr id="8" name="Content Placeholder 7">
            <a:extLst>
              <a:ext uri="{FF2B5EF4-FFF2-40B4-BE49-F238E27FC236}">
                <a16:creationId xmlns="" xmlns:a16="http://schemas.microsoft.com/office/drawing/2014/main" id="{03298380-B778-7BF7-269B-4D75C0800878}"/>
              </a:ext>
            </a:extLst>
          </p:cNvPr>
          <p:cNvGraphicFramePr>
            <a:graphicFrameLocks noGrp="1"/>
          </p:cNvGraphicFramePr>
          <p:nvPr>
            <p:ph idx="1"/>
            <p:extLst>
              <p:ext uri="{D42A27DB-BD31-4B8C-83A1-F6EECF244321}">
                <p14:modId xmlns:p14="http://schemas.microsoft.com/office/powerpoint/2010/main" val="2193304966"/>
              </p:ext>
            </p:extLst>
          </p:nvPr>
        </p:nvGraphicFramePr>
        <p:xfrm>
          <a:off x="819150" y="3192950"/>
          <a:ext cx="10553700" cy="1854200"/>
        </p:xfrm>
        <a:graphic>
          <a:graphicData uri="http://schemas.openxmlformats.org/drawingml/2006/table">
            <a:tbl>
              <a:tblPr firstRow="1" bandRow="1">
                <a:tableStyleId>{5C22544A-7EE6-4342-B048-85BDC9FD1C3A}</a:tableStyleId>
              </a:tblPr>
              <a:tblGrid>
                <a:gridCol w="2638425">
                  <a:extLst>
                    <a:ext uri="{9D8B030D-6E8A-4147-A177-3AD203B41FA5}">
                      <a16:colId xmlns="" xmlns:a16="http://schemas.microsoft.com/office/drawing/2014/main" val="2087022145"/>
                    </a:ext>
                  </a:extLst>
                </a:gridCol>
                <a:gridCol w="2638425">
                  <a:extLst>
                    <a:ext uri="{9D8B030D-6E8A-4147-A177-3AD203B41FA5}">
                      <a16:colId xmlns="" xmlns:a16="http://schemas.microsoft.com/office/drawing/2014/main" val="383890935"/>
                    </a:ext>
                  </a:extLst>
                </a:gridCol>
                <a:gridCol w="2638425">
                  <a:extLst>
                    <a:ext uri="{9D8B030D-6E8A-4147-A177-3AD203B41FA5}">
                      <a16:colId xmlns="" xmlns:a16="http://schemas.microsoft.com/office/drawing/2014/main" val="50648383"/>
                    </a:ext>
                  </a:extLst>
                </a:gridCol>
                <a:gridCol w="2638425">
                  <a:extLst>
                    <a:ext uri="{9D8B030D-6E8A-4147-A177-3AD203B41FA5}">
                      <a16:colId xmlns="" xmlns:a16="http://schemas.microsoft.com/office/drawing/2014/main" val="4204605551"/>
                    </a:ext>
                  </a:extLst>
                </a:gridCol>
              </a:tblGrid>
              <a:tr h="370840">
                <a:tc>
                  <a:txBody>
                    <a:bodyPr/>
                    <a:lstStyle/>
                    <a:p>
                      <a:endParaRPr lang="el-GR" dirty="0"/>
                    </a:p>
                  </a:txBody>
                  <a:tcPr/>
                </a:tc>
                <a:tc>
                  <a:txBody>
                    <a:bodyPr/>
                    <a:lstStyle/>
                    <a:p>
                      <a:r>
                        <a:rPr lang="en-US" dirty="0"/>
                        <a:t>Alpha</a:t>
                      </a:r>
                      <a:endParaRPr lang="el-GR" dirty="0"/>
                    </a:p>
                  </a:txBody>
                  <a:tcPr/>
                </a:tc>
                <a:tc>
                  <a:txBody>
                    <a:bodyPr/>
                    <a:lstStyle/>
                    <a:p>
                      <a:r>
                        <a:rPr lang="en-US" dirty="0"/>
                        <a:t>Inductive</a:t>
                      </a:r>
                      <a:endParaRPr lang="el-GR" dirty="0"/>
                    </a:p>
                  </a:txBody>
                  <a:tcPr/>
                </a:tc>
                <a:tc>
                  <a:txBody>
                    <a:bodyPr/>
                    <a:lstStyle/>
                    <a:p>
                      <a:r>
                        <a:rPr lang="en-US" dirty="0"/>
                        <a:t>Heuristics</a:t>
                      </a:r>
                      <a:endParaRPr lang="el-GR" dirty="0"/>
                    </a:p>
                  </a:txBody>
                  <a:tcPr/>
                </a:tc>
                <a:extLst>
                  <a:ext uri="{0D108BD9-81ED-4DB2-BD59-A6C34878D82A}">
                    <a16:rowId xmlns="" xmlns:a16="http://schemas.microsoft.com/office/drawing/2014/main" val="753083187"/>
                  </a:ext>
                </a:extLst>
              </a:tr>
              <a:tr h="370840">
                <a:tc>
                  <a:txBody>
                    <a:bodyPr/>
                    <a:lstStyle/>
                    <a:p>
                      <a:r>
                        <a:rPr lang="en-US" dirty="0"/>
                        <a:t>lps_log_a</a:t>
                      </a:r>
                    </a:p>
                  </a:txBody>
                  <a:tcPr/>
                </a:tc>
                <a:tc>
                  <a:txBody>
                    <a:bodyPr/>
                    <a:lstStyle/>
                    <a:p>
                      <a:r>
                        <a:rPr lang="en-US" dirty="0"/>
                        <a:t>0.72</a:t>
                      </a:r>
                      <a:endParaRPr lang="el-GR" dirty="0"/>
                    </a:p>
                  </a:txBody>
                  <a:tcPr/>
                </a:tc>
                <a:tc>
                  <a:txBody>
                    <a:bodyPr/>
                    <a:lstStyle/>
                    <a:p>
                      <a:r>
                        <a:rPr lang="en-US" dirty="0"/>
                        <a:t>1.0</a:t>
                      </a:r>
                      <a:endParaRPr lang="el-GR" dirty="0"/>
                    </a:p>
                  </a:txBody>
                  <a:tcPr/>
                </a:tc>
                <a:tc>
                  <a:txBody>
                    <a:bodyPr/>
                    <a:lstStyle/>
                    <a:p>
                      <a:r>
                        <a:rPr lang="en-US" dirty="0"/>
                        <a:t>0.96</a:t>
                      </a:r>
                      <a:endParaRPr lang="el-GR" dirty="0"/>
                    </a:p>
                  </a:txBody>
                  <a:tcPr/>
                </a:tc>
                <a:extLst>
                  <a:ext uri="{0D108BD9-81ED-4DB2-BD59-A6C34878D82A}">
                    <a16:rowId xmlns="" xmlns:a16="http://schemas.microsoft.com/office/drawing/2014/main" val="2157797725"/>
                  </a:ext>
                </a:extLst>
              </a:tr>
              <a:tr h="370840">
                <a:tc>
                  <a:txBody>
                    <a:bodyPr/>
                    <a:lstStyle/>
                    <a:p>
                      <a:r>
                        <a:rPr lang="en-US" dirty="0"/>
                        <a:t>error_log1</a:t>
                      </a:r>
                      <a:endParaRPr lang="el-GR" dirty="0"/>
                    </a:p>
                  </a:txBody>
                  <a:tcPr/>
                </a:tc>
                <a:tc>
                  <a:txBody>
                    <a:bodyPr/>
                    <a:lstStyle/>
                    <a:p>
                      <a:r>
                        <a:rPr lang="en-US" dirty="0"/>
                        <a:t>0.65</a:t>
                      </a:r>
                      <a:endParaRPr lang="el-GR" dirty="0"/>
                    </a:p>
                  </a:txBody>
                  <a:tcPr/>
                </a:tc>
                <a:tc>
                  <a:txBody>
                    <a:bodyPr/>
                    <a:lstStyle/>
                    <a:p>
                      <a:r>
                        <a:rPr lang="en-US" dirty="0"/>
                        <a:t>0.94</a:t>
                      </a:r>
                      <a:endParaRPr lang="el-GR" dirty="0"/>
                    </a:p>
                  </a:txBody>
                  <a:tcPr/>
                </a:tc>
                <a:tc>
                  <a:txBody>
                    <a:bodyPr/>
                    <a:lstStyle/>
                    <a:p>
                      <a:r>
                        <a:rPr lang="en-US" dirty="0"/>
                        <a:t>0.88</a:t>
                      </a:r>
                      <a:endParaRPr lang="el-GR" dirty="0"/>
                    </a:p>
                  </a:txBody>
                  <a:tcPr/>
                </a:tc>
                <a:extLst>
                  <a:ext uri="{0D108BD9-81ED-4DB2-BD59-A6C34878D82A}">
                    <a16:rowId xmlns="" xmlns:a16="http://schemas.microsoft.com/office/drawing/2014/main" val="2790033842"/>
                  </a:ext>
                </a:extLst>
              </a:tr>
              <a:tr h="370840">
                <a:tc>
                  <a:txBody>
                    <a:bodyPr/>
                    <a:lstStyle/>
                    <a:p>
                      <a:r>
                        <a:rPr lang="en-US" dirty="0"/>
                        <a:t>error_log2</a:t>
                      </a:r>
                      <a:endParaRPr lang="el-GR" dirty="0"/>
                    </a:p>
                  </a:txBody>
                  <a:tcPr/>
                </a:tc>
                <a:tc>
                  <a:txBody>
                    <a:bodyPr/>
                    <a:lstStyle/>
                    <a:p>
                      <a:r>
                        <a:rPr lang="en-US" dirty="0"/>
                        <a:t>0.69</a:t>
                      </a:r>
                      <a:endParaRPr lang="el-GR" dirty="0"/>
                    </a:p>
                  </a:txBody>
                  <a:tcPr/>
                </a:tc>
                <a:tc>
                  <a:txBody>
                    <a:bodyPr/>
                    <a:lstStyle/>
                    <a:p>
                      <a:r>
                        <a:rPr lang="en-US" dirty="0"/>
                        <a:t>0.97</a:t>
                      </a:r>
                      <a:endParaRPr lang="el-GR" dirty="0"/>
                    </a:p>
                  </a:txBody>
                  <a:tcPr/>
                </a:tc>
                <a:tc>
                  <a:txBody>
                    <a:bodyPr/>
                    <a:lstStyle/>
                    <a:p>
                      <a:r>
                        <a:rPr lang="en-US" dirty="0"/>
                        <a:t>0.94</a:t>
                      </a:r>
                      <a:endParaRPr lang="el-GR" dirty="0"/>
                    </a:p>
                  </a:txBody>
                  <a:tcPr/>
                </a:tc>
                <a:extLst>
                  <a:ext uri="{0D108BD9-81ED-4DB2-BD59-A6C34878D82A}">
                    <a16:rowId xmlns="" xmlns:a16="http://schemas.microsoft.com/office/drawing/2014/main" val="3614993989"/>
                  </a:ext>
                </a:extLst>
              </a:tr>
              <a:tr h="370840">
                <a:tc>
                  <a:txBody>
                    <a:bodyPr/>
                    <a:lstStyle/>
                    <a:p>
                      <a:r>
                        <a:rPr lang="en-US" dirty="0"/>
                        <a:t>error_log3</a:t>
                      </a:r>
                      <a:endParaRPr lang="el-GR" dirty="0"/>
                    </a:p>
                  </a:txBody>
                  <a:tcPr/>
                </a:tc>
                <a:tc>
                  <a:txBody>
                    <a:bodyPr/>
                    <a:lstStyle/>
                    <a:p>
                      <a:r>
                        <a:rPr lang="en-US" dirty="0"/>
                        <a:t>0.66</a:t>
                      </a:r>
                      <a:endParaRPr lang="el-GR" dirty="0"/>
                    </a:p>
                  </a:txBody>
                  <a:tcPr/>
                </a:tc>
                <a:tc>
                  <a:txBody>
                    <a:bodyPr/>
                    <a:lstStyle/>
                    <a:p>
                      <a:r>
                        <a:rPr lang="en-US" dirty="0"/>
                        <a:t>0.97</a:t>
                      </a:r>
                      <a:endParaRPr lang="el-GR" dirty="0"/>
                    </a:p>
                  </a:txBody>
                  <a:tcPr/>
                </a:tc>
                <a:tc>
                  <a:txBody>
                    <a:bodyPr/>
                    <a:lstStyle/>
                    <a:p>
                      <a:r>
                        <a:rPr lang="en-US" dirty="0"/>
                        <a:t>0.96</a:t>
                      </a:r>
                      <a:endParaRPr lang="el-GR" dirty="0"/>
                    </a:p>
                  </a:txBody>
                  <a:tcPr/>
                </a:tc>
                <a:extLst>
                  <a:ext uri="{0D108BD9-81ED-4DB2-BD59-A6C34878D82A}">
                    <a16:rowId xmlns="" xmlns:a16="http://schemas.microsoft.com/office/drawing/2014/main" val="1196475264"/>
                  </a:ext>
                </a:extLst>
              </a:tr>
            </a:tbl>
          </a:graphicData>
        </a:graphic>
      </p:graphicFrame>
      <p:sp>
        <p:nvSpPr>
          <p:cNvPr id="4" name="Date Placeholder 3">
            <a:extLst>
              <a:ext uri="{FF2B5EF4-FFF2-40B4-BE49-F238E27FC236}">
                <a16:creationId xmlns="" xmlns:a16="http://schemas.microsoft.com/office/drawing/2014/main" id="{7BFCF173-97CD-7656-BE46-FC604836541E}"/>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8BDE05F5-1813-EA3A-3D6B-B24B9CA6CD83}"/>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432945A1-8F83-6976-CC66-A8969BE72983}"/>
              </a:ext>
            </a:extLst>
          </p:cNvPr>
          <p:cNvSpPr>
            <a:spLocks noGrp="1"/>
          </p:cNvSpPr>
          <p:nvPr>
            <p:ph type="sldNum" sz="quarter" idx="12"/>
          </p:nvPr>
        </p:nvSpPr>
        <p:spPr/>
        <p:txBody>
          <a:bodyPr/>
          <a:lstStyle/>
          <a:p>
            <a:fld id="{D57F1E4F-1CFF-5643-939E-217C01CDF565}" type="slidenum">
              <a:rPr lang="en-US" smtClean="0"/>
              <a:pPr/>
              <a:t>19</a:t>
            </a:fld>
            <a:endParaRPr lang="en-US" dirty="0"/>
          </a:p>
        </p:txBody>
      </p:sp>
      <p:sp>
        <p:nvSpPr>
          <p:cNvPr id="7" name="TextBox 6">
            <a:extLst>
              <a:ext uri="{FF2B5EF4-FFF2-40B4-BE49-F238E27FC236}">
                <a16:creationId xmlns="" xmlns:a16="http://schemas.microsoft.com/office/drawing/2014/main" id="{C766D2F3-623C-1570-6736-B9BBA3AFF901}"/>
              </a:ext>
            </a:extLst>
          </p:cNvPr>
          <p:cNvSpPr txBox="1"/>
          <p:nvPr/>
        </p:nvSpPr>
        <p:spPr>
          <a:xfrm>
            <a:off x="810000" y="5172624"/>
            <a:ext cx="10553700" cy="276999"/>
          </a:xfrm>
          <a:prstGeom prst="rect">
            <a:avLst/>
          </a:prstGeom>
          <a:noFill/>
        </p:spPr>
        <p:txBody>
          <a:bodyPr wrap="square">
            <a:spAutoFit/>
          </a:bodyPr>
          <a:lstStyle/>
          <a:p>
            <a:r>
              <a:rPr lang="el-GR" sz="1200" dirty="0"/>
              <a:t>Διαγνωστικά που εμφανίζονται μέσω της συνάρτησης </a:t>
            </a:r>
            <a:r>
              <a:rPr lang="en-US" sz="1200" b="1" dirty="0"/>
              <a:t>pm4py.precision_token_based_replay</a:t>
            </a:r>
            <a:r>
              <a:rPr lang="el-GR" sz="1200" b="1" dirty="0"/>
              <a:t>()</a:t>
            </a:r>
            <a:r>
              <a:rPr lang="en-US" sz="1200" b="1" dirty="0"/>
              <a:t> </a:t>
            </a:r>
            <a:r>
              <a:rPr lang="el-GR" sz="1200" dirty="0"/>
              <a:t>και</a:t>
            </a:r>
            <a:r>
              <a:rPr lang="en-US" sz="1200" dirty="0"/>
              <a:t> </a:t>
            </a:r>
            <a:r>
              <a:rPr lang="en-US" sz="1200" b="1" dirty="0"/>
              <a:t>pm4py.fitness_token_based_replay</a:t>
            </a:r>
            <a:r>
              <a:rPr lang="el-GR" sz="1200" b="1" dirty="0"/>
              <a:t>() </a:t>
            </a:r>
          </a:p>
        </p:txBody>
      </p:sp>
    </p:spTree>
    <p:extLst>
      <p:ext uri="{BB962C8B-B14F-4D97-AF65-F5344CB8AC3E}">
        <p14:creationId xmlns:p14="http://schemas.microsoft.com/office/powerpoint/2010/main" val="3552518137"/>
      </p:ext>
    </p:extLst>
  </p:cSld>
  <p:clrMapOvr>
    <a:masterClrMapping/>
  </p:clrMapOvr>
  <p:transition spd="med">
    <p:pull/>
    <p:sndAc>
      <p:stSnd>
        <p:snd r:embed="rId3" name="arrow.wav"/>
      </p:stSnd>
    </p:sndAc>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7039F6E-02F9-3670-6CDA-6AFB0F1F4CED}"/>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Αντικείμενο και Στόχος Δ.Ε.</a:t>
            </a:r>
          </a:p>
        </p:txBody>
      </p:sp>
      <p:graphicFrame>
        <p:nvGraphicFramePr>
          <p:cNvPr id="26" name="Content Placeholder 12">
            <a:extLst>
              <a:ext uri="{FF2B5EF4-FFF2-40B4-BE49-F238E27FC236}">
                <a16:creationId xmlns="" xmlns:a16="http://schemas.microsoft.com/office/drawing/2014/main" id="{457BBC4F-9F22-2974-01D0-D2E95F62B200}"/>
              </a:ext>
            </a:extLst>
          </p:cNvPr>
          <p:cNvGraphicFramePr>
            <a:graphicFrameLocks noGrp="1"/>
          </p:cNvGraphicFramePr>
          <p:nvPr>
            <p:ph idx="1"/>
            <p:extLst>
              <p:ext uri="{D42A27DB-BD31-4B8C-83A1-F6EECF244321}">
                <p14:modId xmlns:p14="http://schemas.microsoft.com/office/powerpoint/2010/main" val="303804331"/>
              </p:ext>
            </p:extLst>
          </p:nvPr>
        </p:nvGraphicFramePr>
        <p:xfrm>
          <a:off x="819150" y="2222500"/>
          <a:ext cx="10553700" cy="3636963"/>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sp>
        <p:nvSpPr>
          <p:cNvPr id="4" name="Date Placeholder 3">
            <a:extLst>
              <a:ext uri="{FF2B5EF4-FFF2-40B4-BE49-F238E27FC236}">
                <a16:creationId xmlns="" xmlns:a16="http://schemas.microsoft.com/office/drawing/2014/main" id="{C1D9B6AA-D023-44A4-A684-2F295F573B11}"/>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84B4CFEF-AF35-99CB-5EA9-56A4664E0879}"/>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D045D493-0C8C-E648-6E87-A375ACBA2E67}"/>
              </a:ext>
            </a:extLst>
          </p:cNvPr>
          <p:cNvSpPr>
            <a:spLocks noGrp="1"/>
          </p:cNvSpPr>
          <p:nvPr>
            <p:ph type="sldNum" sz="quarter" idx="12"/>
          </p:nvPr>
        </p:nvSpPr>
        <p:spPr/>
        <p:txBody>
          <a:bodyPr/>
          <a:lstStyle/>
          <a:p>
            <a:fld id="{D57F1E4F-1CFF-5643-939E-217C01CDF565}" type="slidenum">
              <a:rPr lang="en-US" smtClean="0"/>
              <a:pPr/>
              <a:t>2</a:t>
            </a:fld>
            <a:endParaRPr lang="en-US" dirty="0"/>
          </a:p>
        </p:txBody>
      </p:sp>
    </p:spTree>
    <p:extLst>
      <p:ext uri="{BB962C8B-B14F-4D97-AF65-F5344CB8AC3E}">
        <p14:creationId xmlns:p14="http://schemas.microsoft.com/office/powerpoint/2010/main" val="2641110428"/>
      </p:ext>
    </p:extLst>
  </p:cSld>
  <p:clrMapOvr>
    <a:masterClrMapping/>
  </p:clrMapOvr>
  <p:transition spd="med">
    <p:pull/>
    <p:sndAc>
      <p:stSnd>
        <p:snd r:embed="rId3" name="arrow.wav"/>
      </p:stSnd>
    </p:sndAc>
  </p:transition>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9E72815-3A58-E83C-FC56-EBEF502D5641}"/>
              </a:ext>
            </a:extLst>
          </p:cNvPr>
          <p:cNvSpPr>
            <a:spLocks noGrp="1"/>
          </p:cNvSpPr>
          <p:nvPr>
            <p:ph type="title"/>
          </p:nvPr>
        </p:nvSpPr>
        <p:spPr/>
        <p:txBody>
          <a:bodyPr/>
          <a:lstStyle/>
          <a:p>
            <a:r>
              <a:rPr lang="en-US" sz="3600" dirty="0">
                <a:effectLst>
                  <a:outerShdw blurRad="38100" dist="38100" dir="2700000" algn="tl">
                    <a:srgbClr val="000000">
                      <a:alpha val="43137"/>
                    </a:srgbClr>
                  </a:outerShdw>
                </a:effectLst>
              </a:rPr>
              <a:t>Fitness </a:t>
            </a:r>
            <a:r>
              <a:rPr lang="el-GR" sz="3600" dirty="0">
                <a:effectLst>
                  <a:outerShdw blurRad="38100" dist="38100" dir="2700000" algn="tl">
                    <a:srgbClr val="000000">
                      <a:alpha val="43137"/>
                    </a:srgbClr>
                  </a:outerShdw>
                </a:effectLst>
              </a:rPr>
              <a:t>αρχείων σφαλμάτων </a:t>
            </a:r>
            <a:r>
              <a:rPr lang="en-US" sz="3600" dirty="0">
                <a:effectLst>
                  <a:outerShdw blurRad="38100" dist="38100" dir="2700000" algn="tl">
                    <a:srgbClr val="000000">
                      <a:alpha val="43137"/>
                    </a:srgbClr>
                  </a:outerShdw>
                </a:effectLst>
              </a:rPr>
              <a:t>(Alignments)</a:t>
            </a:r>
            <a:endParaRPr lang="el-GR" sz="3600" dirty="0">
              <a:effectLst>
                <a:outerShdw blurRad="38100" dist="38100" dir="2700000" algn="tl">
                  <a:srgbClr val="000000">
                    <a:alpha val="43137"/>
                  </a:srgbClr>
                </a:outerShdw>
              </a:effectLst>
            </a:endParaRPr>
          </a:p>
        </p:txBody>
      </p:sp>
      <p:graphicFrame>
        <p:nvGraphicFramePr>
          <p:cNvPr id="7" name="Content Placeholder 6">
            <a:extLst>
              <a:ext uri="{FF2B5EF4-FFF2-40B4-BE49-F238E27FC236}">
                <a16:creationId xmlns="" xmlns:a16="http://schemas.microsoft.com/office/drawing/2014/main" id="{5903F988-2252-677F-DBB7-001B15EB7D7D}"/>
              </a:ext>
            </a:extLst>
          </p:cNvPr>
          <p:cNvGraphicFramePr>
            <a:graphicFrameLocks noGrp="1"/>
          </p:cNvGraphicFramePr>
          <p:nvPr>
            <p:ph idx="1"/>
            <p:extLst>
              <p:ext uri="{D42A27DB-BD31-4B8C-83A1-F6EECF244321}">
                <p14:modId xmlns:p14="http://schemas.microsoft.com/office/powerpoint/2010/main" val="3640608292"/>
              </p:ext>
            </p:extLst>
          </p:nvPr>
        </p:nvGraphicFramePr>
        <p:xfrm>
          <a:off x="810000" y="3197325"/>
          <a:ext cx="10572000" cy="1854200"/>
        </p:xfrm>
        <a:graphic>
          <a:graphicData uri="http://schemas.openxmlformats.org/drawingml/2006/table">
            <a:tbl>
              <a:tblPr firstRow="1" bandRow="1">
                <a:tableStyleId>{5C22544A-7EE6-4342-B048-85BDC9FD1C3A}</a:tableStyleId>
              </a:tblPr>
              <a:tblGrid>
                <a:gridCol w="2643000">
                  <a:extLst>
                    <a:ext uri="{9D8B030D-6E8A-4147-A177-3AD203B41FA5}">
                      <a16:colId xmlns="" xmlns:a16="http://schemas.microsoft.com/office/drawing/2014/main" val="3558427199"/>
                    </a:ext>
                  </a:extLst>
                </a:gridCol>
                <a:gridCol w="2643000">
                  <a:extLst>
                    <a:ext uri="{9D8B030D-6E8A-4147-A177-3AD203B41FA5}">
                      <a16:colId xmlns="" xmlns:a16="http://schemas.microsoft.com/office/drawing/2014/main" val="1937390306"/>
                    </a:ext>
                  </a:extLst>
                </a:gridCol>
                <a:gridCol w="2643000">
                  <a:extLst>
                    <a:ext uri="{9D8B030D-6E8A-4147-A177-3AD203B41FA5}">
                      <a16:colId xmlns="" xmlns:a16="http://schemas.microsoft.com/office/drawing/2014/main" val="4183971691"/>
                    </a:ext>
                  </a:extLst>
                </a:gridCol>
                <a:gridCol w="2643000">
                  <a:extLst>
                    <a:ext uri="{9D8B030D-6E8A-4147-A177-3AD203B41FA5}">
                      <a16:colId xmlns="" xmlns:a16="http://schemas.microsoft.com/office/drawing/2014/main" val="3553643154"/>
                    </a:ext>
                  </a:extLst>
                </a:gridCol>
              </a:tblGrid>
              <a:tr h="370840">
                <a:tc>
                  <a:txBody>
                    <a:bodyPr/>
                    <a:lstStyle/>
                    <a:p>
                      <a:endParaRPr lang="el-GR" dirty="0"/>
                    </a:p>
                  </a:txBody>
                  <a:tcPr/>
                </a:tc>
                <a:tc>
                  <a:txBody>
                    <a:bodyPr/>
                    <a:lstStyle/>
                    <a:p>
                      <a:r>
                        <a:rPr lang="en-US" dirty="0"/>
                        <a:t>Alpha</a:t>
                      </a:r>
                      <a:endParaRPr lang="el-GR" dirty="0"/>
                    </a:p>
                  </a:txBody>
                  <a:tcPr/>
                </a:tc>
                <a:tc>
                  <a:txBody>
                    <a:bodyPr/>
                    <a:lstStyle/>
                    <a:p>
                      <a:r>
                        <a:rPr lang="en-US" dirty="0"/>
                        <a:t>Inductive</a:t>
                      </a:r>
                      <a:endParaRPr lang="el-GR" dirty="0"/>
                    </a:p>
                  </a:txBody>
                  <a:tcPr/>
                </a:tc>
                <a:tc>
                  <a:txBody>
                    <a:bodyPr/>
                    <a:lstStyle/>
                    <a:p>
                      <a:r>
                        <a:rPr lang="en-US" dirty="0"/>
                        <a:t>Heuristics</a:t>
                      </a:r>
                      <a:endParaRPr lang="el-GR" dirty="0"/>
                    </a:p>
                  </a:txBody>
                  <a:tcPr/>
                </a:tc>
                <a:extLst>
                  <a:ext uri="{0D108BD9-81ED-4DB2-BD59-A6C34878D82A}">
                    <a16:rowId xmlns="" xmlns:a16="http://schemas.microsoft.com/office/drawing/2014/main" val="2156367083"/>
                  </a:ext>
                </a:extLst>
              </a:tr>
              <a:tr h="370840">
                <a:tc>
                  <a:txBody>
                    <a:bodyPr/>
                    <a:lstStyle/>
                    <a:p>
                      <a:r>
                        <a:rPr lang="en-US" dirty="0"/>
                        <a:t>lps_log_a</a:t>
                      </a:r>
                      <a:endParaRPr lang="el-GR" dirty="0"/>
                    </a:p>
                  </a:txBody>
                  <a:tcPr/>
                </a:tc>
                <a:tc>
                  <a:txBody>
                    <a:bodyPr/>
                    <a:lstStyle/>
                    <a:p>
                      <a:r>
                        <a:rPr lang="en-US" dirty="0"/>
                        <a:t>-</a:t>
                      </a:r>
                      <a:endParaRPr lang="el-GR" dirty="0"/>
                    </a:p>
                  </a:txBody>
                  <a:tcPr/>
                </a:tc>
                <a:tc>
                  <a:txBody>
                    <a:bodyPr/>
                    <a:lstStyle/>
                    <a:p>
                      <a:r>
                        <a:rPr lang="en-US" dirty="0"/>
                        <a:t>1.0</a:t>
                      </a:r>
                      <a:endParaRPr lang="el-GR" dirty="0"/>
                    </a:p>
                  </a:txBody>
                  <a:tcPr/>
                </a:tc>
                <a:tc>
                  <a:txBody>
                    <a:bodyPr/>
                    <a:lstStyle/>
                    <a:p>
                      <a:r>
                        <a:rPr lang="en-US" dirty="0"/>
                        <a:t>0.79</a:t>
                      </a:r>
                      <a:endParaRPr lang="el-GR" dirty="0"/>
                    </a:p>
                  </a:txBody>
                  <a:tcPr/>
                </a:tc>
                <a:extLst>
                  <a:ext uri="{0D108BD9-81ED-4DB2-BD59-A6C34878D82A}">
                    <a16:rowId xmlns="" xmlns:a16="http://schemas.microsoft.com/office/drawing/2014/main" val="3554446272"/>
                  </a:ext>
                </a:extLst>
              </a:tr>
              <a:tr h="370840">
                <a:tc>
                  <a:txBody>
                    <a:bodyPr/>
                    <a:lstStyle/>
                    <a:p>
                      <a:r>
                        <a:rPr lang="en-US" dirty="0"/>
                        <a:t>error_log1</a:t>
                      </a:r>
                      <a:endParaRPr lang="el-GR" dirty="0"/>
                    </a:p>
                  </a:txBody>
                  <a:tcPr/>
                </a:tc>
                <a:tc>
                  <a:txBody>
                    <a:bodyPr/>
                    <a:lstStyle/>
                    <a:p>
                      <a:r>
                        <a:rPr lang="en-US" dirty="0"/>
                        <a:t>-</a:t>
                      </a:r>
                      <a:endParaRPr lang="el-GR" dirty="0"/>
                    </a:p>
                  </a:txBody>
                  <a:tcPr/>
                </a:tc>
                <a:tc>
                  <a:txBody>
                    <a:bodyPr/>
                    <a:lstStyle/>
                    <a:p>
                      <a:r>
                        <a:rPr lang="en-US" dirty="0"/>
                        <a:t>0.84</a:t>
                      </a:r>
                      <a:endParaRPr lang="el-GR" dirty="0"/>
                    </a:p>
                  </a:txBody>
                  <a:tcPr/>
                </a:tc>
                <a:tc>
                  <a:txBody>
                    <a:bodyPr/>
                    <a:lstStyle/>
                    <a:p>
                      <a:r>
                        <a:rPr lang="en-US" dirty="0"/>
                        <a:t>0.62</a:t>
                      </a:r>
                      <a:endParaRPr lang="el-GR" dirty="0"/>
                    </a:p>
                  </a:txBody>
                  <a:tcPr/>
                </a:tc>
                <a:extLst>
                  <a:ext uri="{0D108BD9-81ED-4DB2-BD59-A6C34878D82A}">
                    <a16:rowId xmlns="" xmlns:a16="http://schemas.microsoft.com/office/drawing/2014/main" val="851757468"/>
                  </a:ext>
                </a:extLst>
              </a:tr>
              <a:tr h="370840">
                <a:tc>
                  <a:txBody>
                    <a:bodyPr/>
                    <a:lstStyle/>
                    <a:p>
                      <a:r>
                        <a:rPr lang="en-US" dirty="0"/>
                        <a:t>error_log2</a:t>
                      </a:r>
                      <a:endParaRPr lang="el-GR" dirty="0"/>
                    </a:p>
                  </a:txBody>
                  <a:tcPr/>
                </a:tc>
                <a:tc>
                  <a:txBody>
                    <a:bodyPr/>
                    <a:lstStyle/>
                    <a:p>
                      <a:r>
                        <a:rPr lang="en-US" dirty="0"/>
                        <a:t>-</a:t>
                      </a:r>
                      <a:endParaRPr lang="el-GR" dirty="0"/>
                    </a:p>
                  </a:txBody>
                  <a:tcPr/>
                </a:tc>
                <a:tc>
                  <a:txBody>
                    <a:bodyPr/>
                    <a:lstStyle/>
                    <a:p>
                      <a:r>
                        <a:rPr lang="en-US" dirty="0"/>
                        <a:t>0.86</a:t>
                      </a:r>
                      <a:endParaRPr lang="el-GR" dirty="0"/>
                    </a:p>
                  </a:txBody>
                  <a:tcPr/>
                </a:tc>
                <a:tc>
                  <a:txBody>
                    <a:bodyPr/>
                    <a:lstStyle/>
                    <a:p>
                      <a:r>
                        <a:rPr lang="en-US" dirty="0"/>
                        <a:t>0.67</a:t>
                      </a:r>
                      <a:endParaRPr lang="el-GR" dirty="0"/>
                    </a:p>
                  </a:txBody>
                  <a:tcPr/>
                </a:tc>
                <a:extLst>
                  <a:ext uri="{0D108BD9-81ED-4DB2-BD59-A6C34878D82A}">
                    <a16:rowId xmlns="" xmlns:a16="http://schemas.microsoft.com/office/drawing/2014/main" val="860082617"/>
                  </a:ext>
                </a:extLst>
              </a:tr>
              <a:tr h="370840">
                <a:tc>
                  <a:txBody>
                    <a:bodyPr/>
                    <a:lstStyle/>
                    <a:p>
                      <a:r>
                        <a:rPr lang="en-US" dirty="0"/>
                        <a:t>error_log3</a:t>
                      </a:r>
                      <a:endParaRPr lang="el-GR" dirty="0"/>
                    </a:p>
                  </a:txBody>
                  <a:tcPr/>
                </a:tc>
                <a:tc>
                  <a:txBody>
                    <a:bodyPr/>
                    <a:lstStyle/>
                    <a:p>
                      <a:r>
                        <a:rPr lang="en-US" dirty="0"/>
                        <a:t>-</a:t>
                      </a:r>
                      <a:endParaRPr lang="el-GR" dirty="0"/>
                    </a:p>
                  </a:txBody>
                  <a:tcPr/>
                </a:tc>
                <a:tc>
                  <a:txBody>
                    <a:bodyPr/>
                    <a:lstStyle/>
                    <a:p>
                      <a:r>
                        <a:rPr lang="en-US" dirty="0"/>
                        <a:t>0.88</a:t>
                      </a:r>
                      <a:endParaRPr lang="el-GR" dirty="0"/>
                    </a:p>
                  </a:txBody>
                  <a:tcPr/>
                </a:tc>
                <a:tc>
                  <a:txBody>
                    <a:bodyPr/>
                    <a:lstStyle/>
                    <a:p>
                      <a:r>
                        <a:rPr lang="en-US" dirty="0"/>
                        <a:t>0.71</a:t>
                      </a:r>
                      <a:endParaRPr lang="el-GR" dirty="0"/>
                    </a:p>
                  </a:txBody>
                  <a:tcPr/>
                </a:tc>
                <a:extLst>
                  <a:ext uri="{0D108BD9-81ED-4DB2-BD59-A6C34878D82A}">
                    <a16:rowId xmlns="" xmlns:a16="http://schemas.microsoft.com/office/drawing/2014/main" val="761206567"/>
                  </a:ext>
                </a:extLst>
              </a:tr>
            </a:tbl>
          </a:graphicData>
        </a:graphic>
      </p:graphicFrame>
      <p:sp>
        <p:nvSpPr>
          <p:cNvPr id="4" name="Date Placeholder 3">
            <a:extLst>
              <a:ext uri="{FF2B5EF4-FFF2-40B4-BE49-F238E27FC236}">
                <a16:creationId xmlns="" xmlns:a16="http://schemas.microsoft.com/office/drawing/2014/main" id="{E8272A9A-0DE5-8CA6-FD49-95E8100A73A3}"/>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1A78EDF5-3739-2212-A35E-7E0B4D7DC50D}"/>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38BF2C1D-D505-C3A7-EA1B-4FBDA8BBD14F}"/>
              </a:ext>
            </a:extLst>
          </p:cNvPr>
          <p:cNvSpPr>
            <a:spLocks noGrp="1"/>
          </p:cNvSpPr>
          <p:nvPr>
            <p:ph type="sldNum" sz="quarter" idx="12"/>
          </p:nvPr>
        </p:nvSpPr>
        <p:spPr/>
        <p:txBody>
          <a:bodyPr/>
          <a:lstStyle/>
          <a:p>
            <a:fld id="{D57F1E4F-1CFF-5643-939E-217C01CDF565}" type="slidenum">
              <a:rPr lang="en-US" smtClean="0"/>
              <a:pPr/>
              <a:t>20</a:t>
            </a:fld>
            <a:endParaRPr lang="en-US" dirty="0"/>
          </a:p>
        </p:txBody>
      </p:sp>
      <p:sp>
        <p:nvSpPr>
          <p:cNvPr id="8" name="TextBox 7">
            <a:extLst>
              <a:ext uri="{FF2B5EF4-FFF2-40B4-BE49-F238E27FC236}">
                <a16:creationId xmlns="" xmlns:a16="http://schemas.microsoft.com/office/drawing/2014/main" id="{2E5455DE-9CA3-4EEE-01EA-539B5BE8F34F}"/>
              </a:ext>
            </a:extLst>
          </p:cNvPr>
          <p:cNvSpPr txBox="1"/>
          <p:nvPr/>
        </p:nvSpPr>
        <p:spPr>
          <a:xfrm>
            <a:off x="810000" y="5176999"/>
            <a:ext cx="10649933" cy="276999"/>
          </a:xfrm>
          <a:prstGeom prst="rect">
            <a:avLst/>
          </a:prstGeom>
          <a:noFill/>
        </p:spPr>
        <p:txBody>
          <a:bodyPr wrap="square">
            <a:spAutoFit/>
          </a:bodyPr>
          <a:lstStyle/>
          <a:p>
            <a:r>
              <a:rPr lang="el-GR" sz="1200" dirty="0"/>
              <a:t>Διαγνωστικά που εμφανίζονται μέσω της συνάρτησης </a:t>
            </a:r>
            <a:r>
              <a:rPr lang="en-US" sz="1200" b="1" dirty="0"/>
              <a:t>pm4py.precision_alignments</a:t>
            </a:r>
            <a:r>
              <a:rPr lang="el-GR" sz="1200" b="1" dirty="0"/>
              <a:t>()</a:t>
            </a:r>
            <a:r>
              <a:rPr lang="en-US" sz="1200" b="1" dirty="0"/>
              <a:t> </a:t>
            </a:r>
            <a:r>
              <a:rPr lang="el-GR" sz="1200" dirty="0"/>
              <a:t>και</a:t>
            </a:r>
            <a:r>
              <a:rPr lang="en-US" sz="1200" dirty="0"/>
              <a:t> </a:t>
            </a:r>
            <a:r>
              <a:rPr lang="en-US" sz="1200" b="1" dirty="0"/>
              <a:t>pm4py.fitness_alignments</a:t>
            </a:r>
            <a:r>
              <a:rPr lang="el-GR" sz="1200" b="1" dirty="0"/>
              <a:t>() </a:t>
            </a:r>
          </a:p>
        </p:txBody>
      </p:sp>
    </p:spTree>
    <p:extLst>
      <p:ext uri="{BB962C8B-B14F-4D97-AF65-F5344CB8AC3E}">
        <p14:creationId xmlns:p14="http://schemas.microsoft.com/office/powerpoint/2010/main" val="3168305227"/>
      </p:ext>
    </p:extLst>
  </p:cSld>
  <p:clrMapOvr>
    <a:masterClrMapping/>
  </p:clrMapOvr>
  <p:transition spd="med">
    <p:pull/>
    <p:sndAc>
      <p:stSnd>
        <p:snd r:embed="rId3" name="arrow.wav"/>
      </p:stSnd>
    </p:sndAc>
  </p:transition>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36D4355-ECA7-5939-2484-24B82FEA035A}"/>
              </a:ext>
            </a:extLst>
          </p:cNvPr>
          <p:cNvSpPr>
            <a:spLocks noGrp="1"/>
          </p:cNvSpPr>
          <p:nvPr>
            <p:ph type="title"/>
          </p:nvPr>
        </p:nvSpPr>
        <p:spPr/>
        <p:txBody>
          <a:bodyPr/>
          <a:lstStyle/>
          <a:p>
            <a:r>
              <a:rPr lang="el-GR" dirty="0"/>
              <a:t>Χάρτης Διαδικασίας (</a:t>
            </a:r>
            <a:r>
              <a:rPr lang="en-US" dirty="0"/>
              <a:t>process map)</a:t>
            </a:r>
            <a:endParaRPr lang="el-GR" dirty="0"/>
          </a:p>
        </p:txBody>
      </p:sp>
      <p:pic>
        <p:nvPicPr>
          <p:cNvPr id="14" name="Picture Placeholder 13" descr="A map of a network&#10;&#10;Description automatically generated with medium confidence">
            <a:extLst>
              <a:ext uri="{FF2B5EF4-FFF2-40B4-BE49-F238E27FC236}">
                <a16:creationId xmlns="" xmlns:a16="http://schemas.microsoft.com/office/drawing/2014/main" id="{BAEC4CA9-B3FD-359F-AA9E-731D598BB486}"/>
              </a:ext>
            </a:extLst>
          </p:cNvPr>
          <p:cNvPicPr>
            <a:picLocks noGrp="1" noChangeAspect="1"/>
          </p:cNvPicPr>
          <p:nvPr>
            <p:ph type="pic" sz="quarter" idx="13"/>
          </p:nvPr>
        </p:nvPicPr>
        <p:blipFill>
          <a:blip r:embed="rId4"/>
          <a:srcRect t="6082" b="6082"/>
          <a:stretch>
            <a:fillRect/>
          </a:stretch>
        </p:blipFill>
        <p:spPr/>
      </p:pic>
      <p:sp>
        <p:nvSpPr>
          <p:cNvPr id="7" name="Text Placeholder 6">
            <a:extLst>
              <a:ext uri="{FF2B5EF4-FFF2-40B4-BE49-F238E27FC236}">
                <a16:creationId xmlns="" xmlns:a16="http://schemas.microsoft.com/office/drawing/2014/main" id="{CCC994DB-8894-7587-8587-011CD8897689}"/>
              </a:ext>
            </a:extLst>
          </p:cNvPr>
          <p:cNvSpPr>
            <a:spLocks noGrp="1"/>
          </p:cNvSpPr>
          <p:nvPr>
            <p:ph type="body" sz="half" idx="2"/>
          </p:nvPr>
        </p:nvSpPr>
        <p:spPr/>
        <p:txBody>
          <a:bodyPr/>
          <a:lstStyle/>
          <a:p>
            <a:r>
              <a:rPr lang="el-GR" dirty="0"/>
              <a:t>Χάρτης της παράλληλης διαδικασίας παραγωγής μέσω του </a:t>
            </a:r>
            <a:r>
              <a:rPr lang="en-US" dirty="0"/>
              <a:t>fuzzy miner </a:t>
            </a:r>
            <a:r>
              <a:rPr lang="el-GR" dirty="0"/>
              <a:t>στο λογισμικό </a:t>
            </a:r>
            <a:r>
              <a:rPr lang="en-US" dirty="0"/>
              <a:t>Disco</a:t>
            </a:r>
            <a:r>
              <a:rPr lang="el-GR" dirty="0"/>
              <a:t>. Κάθε παραλληλόγραμμο αντιπροσωπεύει μια δραστηριότητα της διαδικασίας. Οι δραστηριότητες που σπαταλούν περισσότερο χρόνο ενώνονται με έντονες κόκκινες ακμές.</a:t>
            </a:r>
          </a:p>
        </p:txBody>
      </p:sp>
      <p:sp>
        <p:nvSpPr>
          <p:cNvPr id="4" name="Date Placeholder 3">
            <a:extLst>
              <a:ext uri="{FF2B5EF4-FFF2-40B4-BE49-F238E27FC236}">
                <a16:creationId xmlns="" xmlns:a16="http://schemas.microsoft.com/office/drawing/2014/main" id="{3A2A79A6-EA06-2A9A-5924-F66EFA052A02}"/>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49F1BE39-C216-2270-9D30-FC1A40546909}"/>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C00F63E6-EB4F-B060-2918-09E33D885A10}"/>
              </a:ext>
            </a:extLst>
          </p:cNvPr>
          <p:cNvSpPr>
            <a:spLocks noGrp="1"/>
          </p:cNvSpPr>
          <p:nvPr>
            <p:ph type="sldNum" sz="quarter" idx="12"/>
          </p:nvPr>
        </p:nvSpPr>
        <p:spPr/>
        <p:txBody>
          <a:bodyPr/>
          <a:lstStyle/>
          <a:p>
            <a:fld id="{D57F1E4F-1CFF-5643-939E-217C01CDF565}" type="slidenum">
              <a:rPr lang="en-US" smtClean="0"/>
              <a:pPr/>
              <a:t>21</a:t>
            </a:fld>
            <a:endParaRPr lang="en-US" dirty="0"/>
          </a:p>
        </p:txBody>
      </p:sp>
    </p:spTree>
    <p:extLst>
      <p:ext uri="{BB962C8B-B14F-4D97-AF65-F5344CB8AC3E}">
        <p14:creationId xmlns:p14="http://schemas.microsoft.com/office/powerpoint/2010/main" val="1752966317"/>
      </p:ext>
    </p:extLst>
  </p:cSld>
  <p:clrMapOvr>
    <a:masterClrMapping/>
  </p:clrMapOvr>
  <p:transition spd="med">
    <p:pull/>
    <p:sndAc>
      <p:stSnd>
        <p:snd r:embed="rId3" name="arrow.wav"/>
      </p:stSnd>
    </p:sndAc>
  </p:transition>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 xmlns:a16="http://schemas.microsoft.com/office/drawing/2014/main" id="{A631825E-9A6A-B969-1F72-39AA2630B75F}"/>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Σημεία Συμφόρησης (</a:t>
            </a:r>
            <a:r>
              <a:rPr lang="en-US" dirty="0">
                <a:effectLst>
                  <a:outerShdw blurRad="38100" dist="38100" dir="2700000" algn="tl">
                    <a:srgbClr val="000000">
                      <a:alpha val="43137"/>
                    </a:srgbClr>
                  </a:outerShdw>
                </a:effectLst>
              </a:rPr>
              <a:t>bottlenecks)</a:t>
            </a:r>
            <a:endParaRPr lang="el-GR" dirty="0">
              <a:effectLst>
                <a:outerShdw blurRad="38100" dist="38100" dir="2700000" algn="tl">
                  <a:srgbClr val="000000">
                    <a:alpha val="43137"/>
                  </a:srgbClr>
                </a:outerShdw>
              </a:effectLst>
            </a:endParaRPr>
          </a:p>
        </p:txBody>
      </p:sp>
      <p:sp>
        <p:nvSpPr>
          <p:cNvPr id="11" name="Content Placeholder 10">
            <a:extLst>
              <a:ext uri="{FF2B5EF4-FFF2-40B4-BE49-F238E27FC236}">
                <a16:creationId xmlns="" xmlns:a16="http://schemas.microsoft.com/office/drawing/2014/main" id="{7E13FC32-6D33-9BDF-1E99-19EEE69DAC01}"/>
              </a:ext>
            </a:extLst>
          </p:cNvPr>
          <p:cNvSpPr>
            <a:spLocks noGrp="1"/>
          </p:cNvSpPr>
          <p:nvPr>
            <p:ph idx="1"/>
          </p:nvPr>
        </p:nvSpPr>
        <p:spPr/>
        <p:txBody>
          <a:bodyPr/>
          <a:lstStyle/>
          <a:p>
            <a:endParaRPr lang="el-GR" dirty="0"/>
          </a:p>
          <a:p>
            <a:r>
              <a:rPr lang="el-GR" dirty="0"/>
              <a:t>Πρόκειται για τμήματα της διαδικασίας που καθυστερούν την κύρια διαδικασία</a:t>
            </a:r>
          </a:p>
          <a:p>
            <a:r>
              <a:rPr lang="el-GR" dirty="0"/>
              <a:t>Προκαλούν σπατάλες πόρων, μειωμένη παραγωγικότητα και απόδοση</a:t>
            </a:r>
          </a:p>
          <a:p>
            <a:r>
              <a:rPr lang="el-GR" dirty="0"/>
              <a:t>Τα κύρια τμήματα κάθε διαδικασίας: γέμισμα, άδειασμα, θέρμανση, ανάδευση</a:t>
            </a:r>
          </a:p>
          <a:p>
            <a:r>
              <a:rPr lang="el-GR" dirty="0"/>
              <a:t>Οι περιορισμοί </a:t>
            </a:r>
            <a:r>
              <a:rPr lang="el-GR" dirty="0" smtClean="0"/>
              <a:t>του </a:t>
            </a:r>
            <a:r>
              <a:rPr lang="en-US" dirty="0" smtClean="0"/>
              <a:t>LPS </a:t>
            </a:r>
            <a:r>
              <a:rPr lang="el-GR" dirty="0" smtClean="0"/>
              <a:t>επιβαρύνουν </a:t>
            </a:r>
            <a:r>
              <a:rPr lang="el-GR" dirty="0"/>
              <a:t>χρονικά τα σημεία συμφόρησης του συστήματος</a:t>
            </a:r>
            <a:endParaRPr lang="en-US" dirty="0"/>
          </a:p>
          <a:p>
            <a:endParaRPr lang="en-US" dirty="0"/>
          </a:p>
          <a:p>
            <a:endParaRPr lang="el-GR" dirty="0"/>
          </a:p>
        </p:txBody>
      </p:sp>
      <p:sp>
        <p:nvSpPr>
          <p:cNvPr id="5" name="Date Placeholder 4">
            <a:extLst>
              <a:ext uri="{FF2B5EF4-FFF2-40B4-BE49-F238E27FC236}">
                <a16:creationId xmlns="" xmlns:a16="http://schemas.microsoft.com/office/drawing/2014/main" id="{DA4A091A-C440-7EB7-852A-39BA9613E231}"/>
              </a:ext>
            </a:extLst>
          </p:cNvPr>
          <p:cNvSpPr>
            <a:spLocks noGrp="1"/>
          </p:cNvSpPr>
          <p:nvPr>
            <p:ph type="dt" sz="half" idx="10"/>
          </p:nvPr>
        </p:nvSpPr>
        <p:spPr/>
        <p:txBody>
          <a:bodyPr/>
          <a:lstStyle/>
          <a:p>
            <a:fld id="{0B071E6E-DC07-4CB8-A804-3FC8BA31C1D4}" type="datetime1">
              <a:rPr lang="el-GR" smtClean="0"/>
              <a:t>6/7/2024</a:t>
            </a:fld>
            <a:endParaRPr lang="en-US" dirty="0"/>
          </a:p>
        </p:txBody>
      </p:sp>
      <p:sp>
        <p:nvSpPr>
          <p:cNvPr id="6" name="Footer Placeholder 5">
            <a:extLst>
              <a:ext uri="{FF2B5EF4-FFF2-40B4-BE49-F238E27FC236}">
                <a16:creationId xmlns="" xmlns:a16="http://schemas.microsoft.com/office/drawing/2014/main" id="{F63431D4-8D99-06ED-C31C-15E785DB2244}"/>
              </a:ext>
            </a:extLst>
          </p:cNvPr>
          <p:cNvSpPr>
            <a:spLocks noGrp="1"/>
          </p:cNvSpPr>
          <p:nvPr>
            <p:ph type="ftr" sz="quarter" idx="11"/>
          </p:nvPr>
        </p:nvSpPr>
        <p:spPr/>
        <p:txBody>
          <a:bodyPr/>
          <a:lstStyle/>
          <a:p>
            <a:r>
              <a:rPr lang="el-GR" dirty="0"/>
              <a:t>Μηναδάκης Εμμανουήλ</a:t>
            </a:r>
            <a:endParaRPr lang="en-US" dirty="0"/>
          </a:p>
        </p:txBody>
      </p:sp>
      <p:sp>
        <p:nvSpPr>
          <p:cNvPr id="7" name="Slide Number Placeholder 6">
            <a:extLst>
              <a:ext uri="{FF2B5EF4-FFF2-40B4-BE49-F238E27FC236}">
                <a16:creationId xmlns="" xmlns:a16="http://schemas.microsoft.com/office/drawing/2014/main" id="{710A6DA2-7EA5-D33C-E697-B3726BF91AF7}"/>
              </a:ext>
            </a:extLst>
          </p:cNvPr>
          <p:cNvSpPr>
            <a:spLocks noGrp="1"/>
          </p:cNvSpPr>
          <p:nvPr>
            <p:ph type="sldNum" sz="quarter" idx="12"/>
          </p:nvPr>
        </p:nvSpPr>
        <p:spPr/>
        <p:txBody>
          <a:bodyPr/>
          <a:lstStyle/>
          <a:p>
            <a:fld id="{D57F1E4F-1CFF-5643-939E-217C01CDF565}" type="slidenum">
              <a:rPr lang="en-US" smtClean="0"/>
              <a:pPr/>
              <a:t>22</a:t>
            </a:fld>
            <a:endParaRPr lang="en-US" dirty="0"/>
          </a:p>
        </p:txBody>
      </p:sp>
    </p:spTree>
    <p:extLst>
      <p:ext uri="{BB962C8B-B14F-4D97-AF65-F5344CB8AC3E}">
        <p14:creationId xmlns:p14="http://schemas.microsoft.com/office/powerpoint/2010/main" val="1044069484"/>
      </p:ext>
    </p:extLst>
  </p:cSld>
  <p:clrMapOvr>
    <a:masterClrMapping/>
  </p:clrMapOvr>
  <p:transition spd="med">
    <p:pull/>
    <p:sndAc>
      <p:stSnd>
        <p:snd r:embed="rId3" name="arrow.wav"/>
      </p:stSnd>
    </p:sndAc>
  </p:transition>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 xmlns:a16="http://schemas.microsoft.com/office/drawing/2014/main" id="{816B2DC4-4BB8-FD3A-22C3-E2F479F5A647}"/>
              </a:ext>
            </a:extLst>
          </p:cNvPr>
          <p:cNvSpPr>
            <a:spLocks noGrp="1"/>
          </p:cNvSpPr>
          <p:nvPr>
            <p:ph type="title"/>
          </p:nvPr>
        </p:nvSpPr>
        <p:spPr/>
        <p:txBody>
          <a:bodyPr/>
          <a:lstStyle/>
          <a:p>
            <a:r>
              <a:rPr lang="el-GR" dirty="0"/>
              <a:t>Χάρτης Διαδικασίας Α (</a:t>
            </a:r>
            <a:r>
              <a:rPr lang="en-US" dirty="0"/>
              <a:t>process map</a:t>
            </a:r>
            <a:r>
              <a:rPr lang="el-GR" dirty="0"/>
              <a:t> Α</a:t>
            </a:r>
            <a:r>
              <a:rPr lang="en-US" dirty="0"/>
              <a:t>)</a:t>
            </a:r>
            <a:endParaRPr lang="el-GR" dirty="0"/>
          </a:p>
        </p:txBody>
      </p:sp>
      <p:sp>
        <p:nvSpPr>
          <p:cNvPr id="8" name="Text Placeholder 7">
            <a:extLst>
              <a:ext uri="{FF2B5EF4-FFF2-40B4-BE49-F238E27FC236}">
                <a16:creationId xmlns="" xmlns:a16="http://schemas.microsoft.com/office/drawing/2014/main" id="{A47C9B9C-7D2D-54A5-A236-6FF40B8ECC51}"/>
              </a:ext>
            </a:extLst>
          </p:cNvPr>
          <p:cNvSpPr>
            <a:spLocks noGrp="1"/>
          </p:cNvSpPr>
          <p:nvPr>
            <p:ph type="body" sz="half" idx="2"/>
          </p:nvPr>
        </p:nvSpPr>
        <p:spPr/>
        <p:txBody>
          <a:bodyPr/>
          <a:lstStyle/>
          <a:p>
            <a:r>
              <a:rPr lang="el-GR" dirty="0"/>
              <a:t>Στις ακμές συμβολίζεται ο χρόνος (</a:t>
            </a:r>
            <a:r>
              <a:rPr lang="en-US" dirty="0"/>
              <a:t>sec</a:t>
            </a:r>
            <a:r>
              <a:rPr lang="el-GR" dirty="0"/>
              <a:t>)</a:t>
            </a:r>
            <a:r>
              <a:rPr lang="en-US" dirty="0"/>
              <a:t> </a:t>
            </a:r>
            <a:r>
              <a:rPr lang="el-GR" dirty="0"/>
              <a:t>που απαιτείται από το σύστημα για να ολοκληρωθεί η δραστηριότητα. Ο συνολικός χρόνος ολοκλήρωσης της διαδικασίας παραγωγής τύπου Α είναι </a:t>
            </a:r>
            <a:r>
              <a:rPr lang="en-US" dirty="0"/>
              <a:t>20 sec.</a:t>
            </a:r>
            <a:r>
              <a:rPr lang="el-GR" dirty="0"/>
              <a:t> Κάθε κύριο τμήμα της διαδικασίας καταλαμβάνει ~</a:t>
            </a:r>
            <a:r>
              <a:rPr lang="en-US" dirty="0"/>
              <a:t> 2</a:t>
            </a:r>
            <a:r>
              <a:rPr lang="el-GR" dirty="0"/>
              <a:t>5</a:t>
            </a:r>
            <a:r>
              <a:rPr lang="en-US" dirty="0"/>
              <a:t>% </a:t>
            </a:r>
            <a:r>
              <a:rPr lang="el-GR" dirty="0"/>
              <a:t>του συνολικού χρόνου.</a:t>
            </a:r>
          </a:p>
        </p:txBody>
      </p:sp>
      <p:sp>
        <p:nvSpPr>
          <p:cNvPr id="4" name="Date Placeholder 3">
            <a:extLst>
              <a:ext uri="{FF2B5EF4-FFF2-40B4-BE49-F238E27FC236}">
                <a16:creationId xmlns="" xmlns:a16="http://schemas.microsoft.com/office/drawing/2014/main" id="{3376E972-5CC9-F9B1-55E6-518A2D2ED914}"/>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8A633AAF-9F9F-371B-41C0-5ED98AFFF15E}"/>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881A4C7F-09CE-B97F-EEB4-4B866EF82EF2}"/>
              </a:ext>
            </a:extLst>
          </p:cNvPr>
          <p:cNvSpPr>
            <a:spLocks noGrp="1"/>
          </p:cNvSpPr>
          <p:nvPr>
            <p:ph type="sldNum" sz="quarter" idx="12"/>
          </p:nvPr>
        </p:nvSpPr>
        <p:spPr/>
        <p:txBody>
          <a:bodyPr/>
          <a:lstStyle/>
          <a:p>
            <a:fld id="{D57F1E4F-1CFF-5643-939E-217C01CDF565}" type="slidenum">
              <a:rPr lang="en-US" smtClean="0"/>
              <a:pPr/>
              <a:t>23</a:t>
            </a:fld>
            <a:endParaRPr lang="en-US" dirty="0"/>
          </a:p>
        </p:txBody>
      </p:sp>
      <p:pic>
        <p:nvPicPr>
          <p:cNvPr id="10" name="Picture Placeholder 9"/>
          <p:cNvPicPr>
            <a:picLocks noGrp="1" noChangeAspect="1"/>
          </p:cNvPicPr>
          <p:nvPr>
            <p:ph type="pic" sz="quarter" idx="13"/>
          </p:nvPr>
        </p:nvPicPr>
        <p:blipFill rotWithShape="1">
          <a:blip r:embed="rId4">
            <a:extLst>
              <a:ext uri="{28A0092B-C50C-407E-A947-70E740481C1C}">
                <a14:useLocalDpi xmlns:a14="http://schemas.microsoft.com/office/drawing/2010/main" val="0"/>
              </a:ext>
            </a:extLst>
          </a:blip>
          <a:srcRect l="651" t="1770" b="2293"/>
          <a:stretch/>
        </p:blipFill>
        <p:spPr>
          <a:xfrm>
            <a:off x="8038373" y="120649"/>
            <a:ext cx="2515317" cy="6581776"/>
          </a:xfrm>
        </p:spPr>
      </p:pic>
    </p:spTree>
    <p:extLst>
      <p:ext uri="{BB962C8B-B14F-4D97-AF65-F5344CB8AC3E}">
        <p14:creationId xmlns:p14="http://schemas.microsoft.com/office/powerpoint/2010/main" val="715136468"/>
      </p:ext>
    </p:extLst>
  </p:cSld>
  <p:clrMapOvr>
    <a:masterClrMapping/>
  </p:clrMapOvr>
  <p:transition spd="med">
    <p:pull/>
    <p:sndAc>
      <p:stSnd>
        <p:snd r:embed="rId3" name="arrow.wav"/>
      </p:stSnd>
    </p:sndAc>
  </p:transition>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CF3963B-48AB-5AFB-CDF5-04B3C46677DC}"/>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Περιορισμός Ανάδευσης</a:t>
            </a:r>
          </a:p>
        </p:txBody>
      </p:sp>
      <p:sp>
        <p:nvSpPr>
          <p:cNvPr id="7" name="Content Placeholder 6">
            <a:extLst>
              <a:ext uri="{FF2B5EF4-FFF2-40B4-BE49-F238E27FC236}">
                <a16:creationId xmlns="" xmlns:a16="http://schemas.microsoft.com/office/drawing/2014/main" id="{4BD7E56D-B22E-E9AC-C946-445203D8FB58}"/>
              </a:ext>
            </a:extLst>
          </p:cNvPr>
          <p:cNvSpPr>
            <a:spLocks noGrp="1"/>
          </p:cNvSpPr>
          <p:nvPr>
            <p:ph sz="half" idx="1"/>
          </p:nvPr>
        </p:nvSpPr>
        <p:spPr/>
        <p:txBody>
          <a:bodyPr/>
          <a:lstStyle/>
          <a:p>
            <a:r>
              <a:rPr lang="en-US" dirty="0"/>
              <a:t>Filtered process map </a:t>
            </a:r>
            <a:r>
              <a:rPr lang="el-GR" dirty="0"/>
              <a:t>για τον περιορισμό ανάδευσης στη διαδικασία τύπου Α</a:t>
            </a:r>
          </a:p>
          <a:p>
            <a:r>
              <a:rPr lang="el-GR" dirty="0"/>
              <a:t>Η διαδικασία συνάντησε τον περιορισμό 4/30 φορές που εκτελέστηκε με μέση χρονική επιβάρυνση </a:t>
            </a:r>
            <a:r>
              <a:rPr lang="en-US" dirty="0"/>
              <a:t>2.5 sec</a:t>
            </a:r>
            <a:endParaRPr lang="el-GR" dirty="0"/>
          </a:p>
        </p:txBody>
      </p:sp>
      <p:pic>
        <p:nvPicPr>
          <p:cNvPr id="10" name="Content Placeholder 9" descr="A diagram of a process&#10;&#10;Description automatically generated">
            <a:extLst>
              <a:ext uri="{FF2B5EF4-FFF2-40B4-BE49-F238E27FC236}">
                <a16:creationId xmlns="" xmlns:a16="http://schemas.microsoft.com/office/drawing/2014/main" id="{88AB1B71-95D1-67C3-3DEB-69784B8F2053}"/>
              </a:ext>
            </a:extLst>
          </p:cNvPr>
          <p:cNvPicPr>
            <a:picLocks noGrp="1" noChangeAspect="1"/>
          </p:cNvPicPr>
          <p:nvPr>
            <p:ph sz="half" idx="2"/>
          </p:nvPr>
        </p:nvPicPr>
        <p:blipFill>
          <a:blip r:embed="rId4"/>
          <a:stretch>
            <a:fillRect/>
          </a:stretch>
        </p:blipFill>
        <p:spPr>
          <a:xfrm>
            <a:off x="6936528" y="2222500"/>
            <a:ext cx="3697394" cy="3638550"/>
          </a:xfrm>
        </p:spPr>
      </p:pic>
      <p:sp>
        <p:nvSpPr>
          <p:cNvPr id="4" name="Date Placeholder 3">
            <a:extLst>
              <a:ext uri="{FF2B5EF4-FFF2-40B4-BE49-F238E27FC236}">
                <a16:creationId xmlns="" xmlns:a16="http://schemas.microsoft.com/office/drawing/2014/main" id="{522CB07D-3ED0-8709-E503-074089D49BEC}"/>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BDECED1F-FB71-DEE7-AD25-ADA4F2F6518D}"/>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B78CA10B-1F8C-9940-6AA7-8D2BB634FA34}"/>
              </a:ext>
            </a:extLst>
          </p:cNvPr>
          <p:cNvSpPr>
            <a:spLocks noGrp="1"/>
          </p:cNvSpPr>
          <p:nvPr>
            <p:ph type="sldNum" sz="quarter" idx="12"/>
          </p:nvPr>
        </p:nvSpPr>
        <p:spPr/>
        <p:txBody>
          <a:bodyPr/>
          <a:lstStyle/>
          <a:p>
            <a:fld id="{D57F1E4F-1CFF-5643-939E-217C01CDF565}" type="slidenum">
              <a:rPr lang="en-US" smtClean="0"/>
              <a:pPr/>
              <a:t>24</a:t>
            </a:fld>
            <a:endParaRPr lang="en-US" dirty="0"/>
          </a:p>
        </p:txBody>
      </p:sp>
    </p:spTree>
    <p:extLst>
      <p:ext uri="{BB962C8B-B14F-4D97-AF65-F5344CB8AC3E}">
        <p14:creationId xmlns:p14="http://schemas.microsoft.com/office/powerpoint/2010/main" val="3318535346"/>
      </p:ext>
    </p:extLst>
  </p:cSld>
  <p:clrMapOvr>
    <a:masterClrMapping/>
  </p:clrMapOvr>
  <p:transition spd="med">
    <p:pull/>
    <p:sndAc>
      <p:stSnd>
        <p:snd r:embed="rId3" name="arrow.wav"/>
      </p:stSnd>
    </p:sndAc>
  </p:transition>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89509D1-321C-F627-475A-020C0E095BF4}"/>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Περιορισμός Μεταφοράς</a:t>
            </a:r>
          </a:p>
        </p:txBody>
      </p:sp>
      <p:sp>
        <p:nvSpPr>
          <p:cNvPr id="3" name="Content Placeholder 2">
            <a:extLst>
              <a:ext uri="{FF2B5EF4-FFF2-40B4-BE49-F238E27FC236}">
                <a16:creationId xmlns="" xmlns:a16="http://schemas.microsoft.com/office/drawing/2014/main" id="{D58E56BF-0E2B-7877-CF89-91193C8325DA}"/>
              </a:ext>
            </a:extLst>
          </p:cNvPr>
          <p:cNvSpPr>
            <a:spLocks noGrp="1"/>
          </p:cNvSpPr>
          <p:nvPr>
            <p:ph sz="half" idx="1"/>
          </p:nvPr>
        </p:nvSpPr>
        <p:spPr/>
        <p:txBody>
          <a:bodyPr/>
          <a:lstStyle/>
          <a:p>
            <a:r>
              <a:rPr lang="en-US" dirty="0"/>
              <a:t>Filtered process map </a:t>
            </a:r>
            <a:r>
              <a:rPr lang="el-GR" dirty="0"/>
              <a:t>για τον περιορισμό μεταφοράς στη διαδικασία τύπου Α</a:t>
            </a:r>
          </a:p>
          <a:p>
            <a:r>
              <a:rPr lang="el-GR" dirty="0"/>
              <a:t>Η διαδικασία συνάντησε τον περιορισμό 10/30 φορές που εκτελέστηκε με μέση χρονική επιβάρυνση 1</a:t>
            </a:r>
            <a:r>
              <a:rPr lang="en-US" dirty="0"/>
              <a:t>.5 sec</a:t>
            </a:r>
            <a:endParaRPr lang="el-GR" dirty="0"/>
          </a:p>
          <a:p>
            <a:endParaRPr lang="el-GR" dirty="0"/>
          </a:p>
        </p:txBody>
      </p:sp>
      <p:pic>
        <p:nvPicPr>
          <p:cNvPr id="9" name="Content Placeholder 8" descr="A diagram of a diagram&#10;&#10;Description automatically generated">
            <a:extLst>
              <a:ext uri="{FF2B5EF4-FFF2-40B4-BE49-F238E27FC236}">
                <a16:creationId xmlns="" xmlns:a16="http://schemas.microsoft.com/office/drawing/2014/main" id="{EBA4D17E-BB84-5B15-3C54-D7708A751CB9}"/>
              </a:ext>
            </a:extLst>
          </p:cNvPr>
          <p:cNvPicPr>
            <a:picLocks noGrp="1" noChangeAspect="1"/>
          </p:cNvPicPr>
          <p:nvPr>
            <p:ph sz="half" idx="2"/>
          </p:nvPr>
        </p:nvPicPr>
        <p:blipFill>
          <a:blip r:embed="rId4"/>
          <a:stretch>
            <a:fillRect/>
          </a:stretch>
        </p:blipFill>
        <p:spPr>
          <a:xfrm>
            <a:off x="6188075" y="2364786"/>
            <a:ext cx="5194300" cy="3353978"/>
          </a:xfrm>
        </p:spPr>
      </p:pic>
      <p:sp>
        <p:nvSpPr>
          <p:cNvPr id="4" name="Date Placeholder 3">
            <a:extLst>
              <a:ext uri="{FF2B5EF4-FFF2-40B4-BE49-F238E27FC236}">
                <a16:creationId xmlns="" xmlns:a16="http://schemas.microsoft.com/office/drawing/2014/main" id="{7906CF7E-C3C9-CEF1-C1DE-72C71D1568B8}"/>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48267629-0316-24DC-72BD-A9E7B222F0E7}"/>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52B197FE-8AE5-9E04-38F2-8043990ED5D4}"/>
              </a:ext>
            </a:extLst>
          </p:cNvPr>
          <p:cNvSpPr>
            <a:spLocks noGrp="1"/>
          </p:cNvSpPr>
          <p:nvPr>
            <p:ph type="sldNum" sz="quarter" idx="12"/>
          </p:nvPr>
        </p:nvSpPr>
        <p:spPr/>
        <p:txBody>
          <a:bodyPr/>
          <a:lstStyle/>
          <a:p>
            <a:fld id="{D57F1E4F-1CFF-5643-939E-217C01CDF565}" type="slidenum">
              <a:rPr lang="en-US" smtClean="0"/>
              <a:pPr/>
              <a:t>25</a:t>
            </a:fld>
            <a:endParaRPr lang="en-US" dirty="0"/>
          </a:p>
        </p:txBody>
      </p:sp>
    </p:spTree>
    <p:extLst>
      <p:ext uri="{BB962C8B-B14F-4D97-AF65-F5344CB8AC3E}">
        <p14:creationId xmlns:p14="http://schemas.microsoft.com/office/powerpoint/2010/main" val="1058105997"/>
      </p:ext>
    </p:extLst>
  </p:cSld>
  <p:clrMapOvr>
    <a:masterClrMapping/>
  </p:clrMapOvr>
  <p:transition spd="med">
    <p:pull/>
    <p:sndAc>
      <p:stSnd>
        <p:snd r:embed="rId3" name="arrow.wav"/>
      </p:stSnd>
    </p:sndAc>
  </p:transition>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7AA005A-B35F-410E-3336-73FEB90BF84A}"/>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Ευρήματα και Βελτιστοποίηση</a:t>
            </a:r>
          </a:p>
        </p:txBody>
      </p:sp>
      <p:sp>
        <p:nvSpPr>
          <p:cNvPr id="3" name="Content Placeholder 2">
            <a:extLst>
              <a:ext uri="{FF2B5EF4-FFF2-40B4-BE49-F238E27FC236}">
                <a16:creationId xmlns="" xmlns:a16="http://schemas.microsoft.com/office/drawing/2014/main" id="{DBF670E7-3ED5-7B40-6811-305C78B024B2}"/>
              </a:ext>
            </a:extLst>
          </p:cNvPr>
          <p:cNvSpPr>
            <a:spLocks noGrp="1"/>
          </p:cNvSpPr>
          <p:nvPr>
            <p:ph sz="half" idx="1"/>
          </p:nvPr>
        </p:nvSpPr>
        <p:spPr/>
        <p:txBody>
          <a:bodyPr>
            <a:normAutofit fontScale="92500" lnSpcReduction="10000"/>
          </a:bodyPr>
          <a:lstStyle/>
          <a:p>
            <a:r>
              <a:rPr lang="el-GR" dirty="0"/>
              <a:t>Επαληθεύτηκαν τα προϋπάρχοντα διαγράμματα μέσω των μοντέλων</a:t>
            </a:r>
            <a:endParaRPr lang="en-US" dirty="0"/>
          </a:p>
          <a:p>
            <a:r>
              <a:rPr lang="el-GR" dirty="0"/>
              <a:t>Αξιολογήθηκαν οι αλγόριθμοι ανακάλυψης</a:t>
            </a:r>
          </a:p>
          <a:p>
            <a:r>
              <a:rPr lang="el-GR" dirty="0"/>
              <a:t>Εντοπίστηκαν σφάλματα σε αρχεία καταγραφής</a:t>
            </a:r>
          </a:p>
          <a:p>
            <a:r>
              <a:rPr lang="el-GR" dirty="0"/>
              <a:t>Υπολογίστηκε η χρονική επιβάρυνση που προκαλούν οι περιορισμοί του συστήματος</a:t>
            </a:r>
          </a:p>
        </p:txBody>
      </p:sp>
      <p:sp>
        <p:nvSpPr>
          <p:cNvPr id="7" name="Content Placeholder 6">
            <a:extLst>
              <a:ext uri="{FF2B5EF4-FFF2-40B4-BE49-F238E27FC236}">
                <a16:creationId xmlns="" xmlns:a16="http://schemas.microsoft.com/office/drawing/2014/main" id="{418E9F32-159F-E932-D371-E9878B78685E}"/>
              </a:ext>
            </a:extLst>
          </p:cNvPr>
          <p:cNvSpPr>
            <a:spLocks noGrp="1"/>
          </p:cNvSpPr>
          <p:nvPr>
            <p:ph sz="half" idx="2"/>
          </p:nvPr>
        </p:nvSpPr>
        <p:spPr/>
        <p:txBody>
          <a:bodyPr>
            <a:normAutofit fontScale="92500" lnSpcReduction="10000"/>
          </a:bodyPr>
          <a:lstStyle/>
          <a:p>
            <a:endParaRPr lang="en-US" dirty="0"/>
          </a:p>
          <a:p>
            <a:endParaRPr lang="en-US" dirty="0"/>
          </a:p>
          <a:p>
            <a:r>
              <a:rPr lang="el-GR" dirty="0"/>
              <a:t>Αναβάθμιση και αναδιάταξη των φυσικών στοιχείων στο </a:t>
            </a:r>
            <a:r>
              <a:rPr lang="en-US" dirty="0"/>
              <a:t>plant</a:t>
            </a:r>
            <a:endParaRPr lang="el-GR" dirty="0"/>
          </a:p>
          <a:p>
            <a:r>
              <a:rPr lang="el-GR" dirty="0"/>
              <a:t>Προσθήκη στο σχεδιασμό του κυβερνοφυσικού συστήματος για το συντονισμό των διαδικασιών παραγωγής μέσω τροποποίησης των παραμέτρων</a:t>
            </a:r>
          </a:p>
          <a:p>
            <a:r>
              <a:rPr lang="el-GR" dirty="0"/>
              <a:t>Επανασχεδιασμός της διαδικασίας για την αντιμετώπιση προβλημάτων που προκύπτουν εξαιτίας των περιορισμών του συστήματος</a:t>
            </a:r>
          </a:p>
          <a:p>
            <a:endParaRPr lang="el-GR" dirty="0"/>
          </a:p>
        </p:txBody>
      </p:sp>
      <p:sp>
        <p:nvSpPr>
          <p:cNvPr id="4" name="Date Placeholder 3">
            <a:extLst>
              <a:ext uri="{FF2B5EF4-FFF2-40B4-BE49-F238E27FC236}">
                <a16:creationId xmlns="" xmlns:a16="http://schemas.microsoft.com/office/drawing/2014/main" id="{60CA5568-38C4-9BCF-8582-D783E0979763}"/>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4B28D459-ADEF-E016-1ABC-D500BD56F0C0}"/>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2FD866B8-BFD8-FE44-5689-DAA1395DA282}"/>
              </a:ext>
            </a:extLst>
          </p:cNvPr>
          <p:cNvSpPr>
            <a:spLocks noGrp="1"/>
          </p:cNvSpPr>
          <p:nvPr>
            <p:ph type="sldNum" sz="quarter" idx="12"/>
          </p:nvPr>
        </p:nvSpPr>
        <p:spPr/>
        <p:txBody>
          <a:bodyPr/>
          <a:lstStyle/>
          <a:p>
            <a:fld id="{D57F1E4F-1CFF-5643-939E-217C01CDF565}" type="slidenum">
              <a:rPr lang="en-US" smtClean="0"/>
              <a:pPr/>
              <a:t>26</a:t>
            </a:fld>
            <a:endParaRPr lang="en-US" dirty="0"/>
          </a:p>
        </p:txBody>
      </p:sp>
    </p:spTree>
    <p:extLst>
      <p:ext uri="{BB962C8B-B14F-4D97-AF65-F5344CB8AC3E}">
        <p14:creationId xmlns:p14="http://schemas.microsoft.com/office/powerpoint/2010/main" val="749448457"/>
      </p:ext>
    </p:extLst>
  </p:cSld>
  <p:clrMapOvr>
    <a:masterClrMapping/>
  </p:clrMapOvr>
  <p:transition spd="med">
    <p:pull/>
    <p:sndAc>
      <p:stSnd>
        <p:snd r:embed="rId3" name="arrow.wav"/>
      </p:stSnd>
    </p:sndAc>
  </p:transition>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68E9E07-E7C5-EDE4-8122-42EB8BC8B1D8}"/>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Συμπεράσματα</a:t>
            </a:r>
          </a:p>
        </p:txBody>
      </p:sp>
      <p:sp>
        <p:nvSpPr>
          <p:cNvPr id="3" name="Content Placeholder 2">
            <a:extLst>
              <a:ext uri="{FF2B5EF4-FFF2-40B4-BE49-F238E27FC236}">
                <a16:creationId xmlns="" xmlns:a16="http://schemas.microsoft.com/office/drawing/2014/main" id="{466A7A2A-5EF1-EF56-D603-69211C3DF422}"/>
              </a:ext>
            </a:extLst>
          </p:cNvPr>
          <p:cNvSpPr>
            <a:spLocks noGrp="1"/>
          </p:cNvSpPr>
          <p:nvPr>
            <p:ph idx="1"/>
          </p:nvPr>
        </p:nvSpPr>
        <p:spPr/>
        <p:txBody>
          <a:bodyPr/>
          <a:lstStyle/>
          <a:p>
            <a:r>
              <a:rPr lang="el-GR" dirty="0"/>
              <a:t>Καταγράφηκαν οι διαδικασίες παραγωγής του </a:t>
            </a:r>
            <a:r>
              <a:rPr lang="en-US" dirty="0"/>
              <a:t>LPS</a:t>
            </a:r>
            <a:r>
              <a:rPr lang="el-GR" dirty="0"/>
              <a:t> </a:t>
            </a:r>
            <a:r>
              <a:rPr lang="en-US" dirty="0"/>
              <a:t>“as-is”</a:t>
            </a:r>
            <a:r>
              <a:rPr lang="el-GR" dirty="0"/>
              <a:t>, σε αντίθεση με </a:t>
            </a:r>
            <a:r>
              <a:rPr lang="en-US" dirty="0"/>
              <a:t>“as</a:t>
            </a:r>
            <a:r>
              <a:rPr lang="el-GR" dirty="0"/>
              <a:t>-</a:t>
            </a:r>
            <a:r>
              <a:rPr lang="en-US" dirty="0"/>
              <a:t>designed”</a:t>
            </a:r>
            <a:r>
              <a:rPr lang="el-GR" dirty="0"/>
              <a:t> περιγραφές και υλοποιήσεις του</a:t>
            </a:r>
          </a:p>
          <a:p>
            <a:r>
              <a:rPr lang="el-GR" dirty="0"/>
              <a:t>Προτάθηκε μια αξιόπιστη τεχνική ελέγχου του </a:t>
            </a:r>
            <a:r>
              <a:rPr lang="en-US" dirty="0"/>
              <a:t>LPS</a:t>
            </a:r>
            <a:r>
              <a:rPr lang="el-GR" dirty="0"/>
              <a:t> για μη αναμενόμενη συμπεριφορά και εντοπισμό σφαλμάτων</a:t>
            </a:r>
          </a:p>
          <a:p>
            <a:r>
              <a:rPr lang="el-GR" dirty="0"/>
              <a:t>Έγινε δυνατός ο εντοπισμός των στοιχείων που δεν λειτουργούν βάσει των προδιαγραφών που ορίζονται για το σύστημα</a:t>
            </a:r>
          </a:p>
          <a:p>
            <a:r>
              <a:rPr lang="el-GR" dirty="0"/>
              <a:t>Έγινε ορατό ένα πλαίσιο προς την εκτίμηση κατάλληλων παραμέτρων για πιο αποδοτική λειτουργία με δεδομένους τους περιορισμούς μεταφοράς και ανάδευσης</a:t>
            </a:r>
          </a:p>
        </p:txBody>
      </p:sp>
      <p:sp>
        <p:nvSpPr>
          <p:cNvPr id="4" name="Date Placeholder 3">
            <a:extLst>
              <a:ext uri="{FF2B5EF4-FFF2-40B4-BE49-F238E27FC236}">
                <a16:creationId xmlns="" xmlns:a16="http://schemas.microsoft.com/office/drawing/2014/main" id="{4F5CF153-C0F8-B87E-4E66-359DE01B36E2}"/>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0638EF61-FFFF-948E-CE58-7CD607D59622}"/>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12719AF7-A8D2-91F9-4ADB-149BD1D8FEA6}"/>
              </a:ext>
            </a:extLst>
          </p:cNvPr>
          <p:cNvSpPr>
            <a:spLocks noGrp="1"/>
          </p:cNvSpPr>
          <p:nvPr>
            <p:ph type="sldNum" sz="quarter" idx="12"/>
          </p:nvPr>
        </p:nvSpPr>
        <p:spPr/>
        <p:txBody>
          <a:bodyPr/>
          <a:lstStyle/>
          <a:p>
            <a:fld id="{D57F1E4F-1CFF-5643-939E-217C01CDF565}" type="slidenum">
              <a:rPr lang="en-US" smtClean="0"/>
              <a:pPr/>
              <a:t>27</a:t>
            </a:fld>
            <a:endParaRPr lang="en-US" dirty="0"/>
          </a:p>
        </p:txBody>
      </p:sp>
    </p:spTree>
    <p:extLst>
      <p:ext uri="{BB962C8B-B14F-4D97-AF65-F5344CB8AC3E}">
        <p14:creationId xmlns:p14="http://schemas.microsoft.com/office/powerpoint/2010/main" val="3919479252"/>
      </p:ext>
    </p:extLst>
  </p:cSld>
  <p:clrMapOvr>
    <a:masterClrMapping/>
  </p:clrMapOvr>
  <p:transition spd="med">
    <p:pull/>
    <p:sndAc>
      <p:stSnd>
        <p:snd r:embed="rId3" name="arrow.wav"/>
      </p:stSnd>
    </p:sndAc>
  </p:transition>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1753702-49FA-476E-DFB5-0FDC193CB3B4}"/>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Μελλοντικές Κατευθύνσεις</a:t>
            </a:r>
          </a:p>
        </p:txBody>
      </p:sp>
      <p:sp>
        <p:nvSpPr>
          <p:cNvPr id="3" name="Content Placeholder 2">
            <a:extLst>
              <a:ext uri="{FF2B5EF4-FFF2-40B4-BE49-F238E27FC236}">
                <a16:creationId xmlns="" xmlns:a16="http://schemas.microsoft.com/office/drawing/2014/main" id="{DF7E1495-85DA-689F-7547-B0D27B4AF3A7}"/>
              </a:ext>
            </a:extLst>
          </p:cNvPr>
          <p:cNvSpPr>
            <a:spLocks noGrp="1"/>
          </p:cNvSpPr>
          <p:nvPr>
            <p:ph idx="1"/>
          </p:nvPr>
        </p:nvSpPr>
        <p:spPr/>
        <p:txBody>
          <a:bodyPr/>
          <a:lstStyle/>
          <a:p>
            <a:r>
              <a:rPr lang="el-GR" dirty="0"/>
              <a:t>Επανάληψη της μεθοδολογίας σε ένα αρχείο καταγραφής από μια πραγματική υλοποίηση του συστήματος</a:t>
            </a:r>
          </a:p>
          <a:p>
            <a:r>
              <a:rPr lang="el-GR" dirty="0"/>
              <a:t>Εναλλακτική προσέγγιση της μεθοδολογίας σε σχέση με νέους αλγόριθμους ανακάλυψης, τεχνικές ελέγχου συμμόρφωσης και είδη εξόρυξης διαδικασιών</a:t>
            </a:r>
            <a:endParaRPr lang="en-US" dirty="0"/>
          </a:p>
          <a:p>
            <a:r>
              <a:rPr lang="el-GR" dirty="0"/>
              <a:t>Νέα υλοποίηση του σχεδιασμού του κυβερνοφυσικού συστήματος με γνώμονα τον συντονισμό των διαδικασιών μέσα από δεδομένα σε πραγματικό χρόνο</a:t>
            </a:r>
          </a:p>
        </p:txBody>
      </p:sp>
      <p:sp>
        <p:nvSpPr>
          <p:cNvPr id="4" name="Date Placeholder 3">
            <a:extLst>
              <a:ext uri="{FF2B5EF4-FFF2-40B4-BE49-F238E27FC236}">
                <a16:creationId xmlns="" xmlns:a16="http://schemas.microsoft.com/office/drawing/2014/main" id="{95B8DAB4-321D-3490-F3B3-88A2FBA0A9B8}"/>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16A3C7C1-A863-8F7B-0F48-A6CEE3CD6E7F}"/>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26FCA5FF-6A53-A025-808A-CDDB7651FB60}"/>
              </a:ext>
            </a:extLst>
          </p:cNvPr>
          <p:cNvSpPr>
            <a:spLocks noGrp="1"/>
          </p:cNvSpPr>
          <p:nvPr>
            <p:ph type="sldNum" sz="quarter" idx="12"/>
          </p:nvPr>
        </p:nvSpPr>
        <p:spPr/>
        <p:txBody>
          <a:bodyPr/>
          <a:lstStyle/>
          <a:p>
            <a:fld id="{D57F1E4F-1CFF-5643-939E-217C01CDF565}" type="slidenum">
              <a:rPr lang="en-US" smtClean="0"/>
              <a:pPr/>
              <a:t>28</a:t>
            </a:fld>
            <a:endParaRPr lang="en-US" dirty="0"/>
          </a:p>
        </p:txBody>
      </p:sp>
    </p:spTree>
    <p:extLst>
      <p:ext uri="{BB962C8B-B14F-4D97-AF65-F5344CB8AC3E}">
        <p14:creationId xmlns:p14="http://schemas.microsoft.com/office/powerpoint/2010/main" val="1329710298"/>
      </p:ext>
    </p:extLst>
  </p:cSld>
  <p:clrMapOvr>
    <a:masterClrMapping/>
  </p:clrMapOvr>
  <p:transition spd="med">
    <p:pull/>
    <p:sndAc>
      <p:stSnd>
        <p:snd r:embed="rId3" name="arrow.wav"/>
      </p:stSnd>
    </p:sndAc>
  </p:transition>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A5B8D0-8291-D7EF-709B-2D924BB5ED9A}"/>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Δομή Παρουσίασης</a:t>
            </a:r>
          </a:p>
        </p:txBody>
      </p:sp>
      <p:sp>
        <p:nvSpPr>
          <p:cNvPr id="3" name="Content Placeholder 2">
            <a:extLst>
              <a:ext uri="{FF2B5EF4-FFF2-40B4-BE49-F238E27FC236}">
                <a16:creationId xmlns="" xmlns:a16="http://schemas.microsoft.com/office/drawing/2014/main" id="{FFE940D5-B14F-B6F8-03DB-4703F71E499C}"/>
              </a:ext>
            </a:extLst>
          </p:cNvPr>
          <p:cNvSpPr>
            <a:spLocks noGrp="1"/>
          </p:cNvSpPr>
          <p:nvPr>
            <p:ph idx="1"/>
          </p:nvPr>
        </p:nvSpPr>
        <p:spPr/>
        <p:txBody>
          <a:bodyPr/>
          <a:lstStyle/>
          <a:p>
            <a:pPr lvl="0"/>
            <a:r>
              <a:rPr lang="el-GR" dirty="0"/>
              <a:t>Βασικές </a:t>
            </a:r>
            <a:r>
              <a:rPr lang="el-GR"/>
              <a:t>Έννοιες </a:t>
            </a:r>
          </a:p>
          <a:p>
            <a:pPr lvl="0"/>
            <a:r>
              <a:rPr lang="el-GR"/>
              <a:t>Περιγραφή </a:t>
            </a:r>
            <a:r>
              <a:rPr lang="el-GR" dirty="0"/>
              <a:t>και προσομοίωση λειτουργίας </a:t>
            </a:r>
            <a:r>
              <a:rPr lang="en-US" dirty="0"/>
              <a:t>LPS</a:t>
            </a:r>
            <a:endParaRPr lang="el-GR" dirty="0"/>
          </a:p>
          <a:p>
            <a:pPr lvl="0"/>
            <a:r>
              <a:rPr lang="el-GR" dirty="0"/>
              <a:t>Ανακάλυψη διαδικασιών παραγωγής </a:t>
            </a:r>
            <a:r>
              <a:rPr lang="en-US" dirty="0"/>
              <a:t>LPS</a:t>
            </a:r>
          </a:p>
          <a:p>
            <a:pPr lvl="0"/>
            <a:r>
              <a:rPr lang="el-GR" dirty="0"/>
              <a:t>Έλεγχος συμμόρφωσης σε αρχεία καταγραφής </a:t>
            </a:r>
            <a:r>
              <a:rPr lang="en-US" dirty="0"/>
              <a:t>LPS</a:t>
            </a:r>
            <a:endParaRPr lang="el-GR" dirty="0"/>
          </a:p>
          <a:p>
            <a:pPr lvl="0"/>
            <a:r>
              <a:rPr lang="el-GR" dirty="0"/>
              <a:t>Ανάλυση σημείων συμφόρησης </a:t>
            </a:r>
            <a:r>
              <a:rPr lang="en-US" dirty="0"/>
              <a:t>LPS</a:t>
            </a:r>
            <a:endParaRPr lang="el-GR" dirty="0"/>
          </a:p>
          <a:p>
            <a:pPr lvl="0"/>
            <a:r>
              <a:rPr lang="el-GR" dirty="0"/>
              <a:t>Αποτελέσματα, συμπεράσματα και μελλοντικές κατευθύνσεις</a:t>
            </a:r>
          </a:p>
        </p:txBody>
      </p:sp>
      <p:sp>
        <p:nvSpPr>
          <p:cNvPr id="4" name="Date Placeholder 3">
            <a:extLst>
              <a:ext uri="{FF2B5EF4-FFF2-40B4-BE49-F238E27FC236}">
                <a16:creationId xmlns="" xmlns:a16="http://schemas.microsoft.com/office/drawing/2014/main" id="{027CC9B6-04A1-03A7-71AD-307682AD2C5D}"/>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2EF6F4ED-F3CE-FD51-8678-239E7FFC4EBE}"/>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C924C5D5-F900-20A7-6B81-D449E372A775}"/>
              </a:ext>
            </a:extLst>
          </p:cNvPr>
          <p:cNvSpPr>
            <a:spLocks noGrp="1"/>
          </p:cNvSpPr>
          <p:nvPr>
            <p:ph type="sldNum" sz="quarter" idx="12"/>
          </p:nvPr>
        </p:nvSpPr>
        <p:spPr/>
        <p:txBody>
          <a:bodyPr/>
          <a:lstStyle/>
          <a:p>
            <a:fld id="{D57F1E4F-1CFF-5643-939E-217C01CDF565}" type="slidenum">
              <a:rPr lang="en-US" smtClean="0"/>
              <a:pPr/>
              <a:t>3</a:t>
            </a:fld>
            <a:endParaRPr lang="en-US" dirty="0"/>
          </a:p>
        </p:txBody>
      </p:sp>
    </p:spTree>
    <p:extLst>
      <p:ext uri="{BB962C8B-B14F-4D97-AF65-F5344CB8AC3E}">
        <p14:creationId xmlns:p14="http://schemas.microsoft.com/office/powerpoint/2010/main" val="1027291491"/>
      </p:ext>
    </p:extLst>
  </p:cSld>
  <p:clrMapOvr>
    <a:masterClrMapping/>
  </p:clrMapOvr>
  <p:transition spd="med">
    <p:pull/>
  </p:transition>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16912A6-FFEC-6A73-200F-1FA534A35422}"/>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Κυβερνοφυσικό Σύστημα</a:t>
            </a:r>
          </a:p>
        </p:txBody>
      </p:sp>
      <p:sp>
        <p:nvSpPr>
          <p:cNvPr id="3" name="Content Placeholder 2">
            <a:extLst>
              <a:ext uri="{FF2B5EF4-FFF2-40B4-BE49-F238E27FC236}">
                <a16:creationId xmlns="" xmlns:a16="http://schemas.microsoft.com/office/drawing/2014/main" id="{03C1768B-F87A-D262-A129-87F0A5D92E73}"/>
              </a:ext>
            </a:extLst>
          </p:cNvPr>
          <p:cNvSpPr>
            <a:spLocks noGrp="1"/>
          </p:cNvSpPr>
          <p:nvPr>
            <p:ph sz="half" idx="1"/>
          </p:nvPr>
        </p:nvSpPr>
        <p:spPr/>
        <p:txBody>
          <a:bodyPr/>
          <a:lstStyle/>
          <a:p>
            <a:r>
              <a:rPr lang="el-GR" dirty="0"/>
              <a:t>Βρίσκεται στο επίκεντρο της Βιομηχανίας 4.0</a:t>
            </a:r>
          </a:p>
          <a:p>
            <a:r>
              <a:rPr lang="el-GR" dirty="0"/>
              <a:t>Ενσωματώνει υπολογισμούς στις φυσικές διαδικασίες, συντονίζοντας τα φυσικά στοιχεία με το λογισμικό</a:t>
            </a:r>
          </a:p>
          <a:p>
            <a:r>
              <a:rPr lang="el-GR" dirty="0"/>
              <a:t>Εκτελεί τις διαδικασίες με ασφάλεια και αποδοτικότητα, κάτω από αυστηρά καθορισμένες προδιαγραφές</a:t>
            </a:r>
          </a:p>
          <a:p>
            <a:endParaRPr lang="el-GR" dirty="0"/>
          </a:p>
        </p:txBody>
      </p:sp>
      <p:pic>
        <p:nvPicPr>
          <p:cNvPr id="9" name="Content Placeholder 8" descr="A diagram of a diagram of communication networks&#10;&#10;Description automatically generated">
            <a:extLst>
              <a:ext uri="{FF2B5EF4-FFF2-40B4-BE49-F238E27FC236}">
                <a16:creationId xmlns="" xmlns:a16="http://schemas.microsoft.com/office/drawing/2014/main" id="{D115DA27-FD92-C65F-E769-C15B4C2C9472}"/>
              </a:ext>
            </a:extLst>
          </p:cNvPr>
          <p:cNvPicPr>
            <a:picLocks noGrp="1" noChangeAspect="1"/>
          </p:cNvPicPr>
          <p:nvPr>
            <p:ph sz="half" idx="2"/>
          </p:nvPr>
        </p:nvPicPr>
        <p:blipFill>
          <a:blip r:embed="rId4">
            <a:extLst>
              <a:ext uri="{BEBA8EAE-BF5A-486C-A8C5-ECC9F3942E4B}">
                <a14:imgProps xmlns:a14="http://schemas.microsoft.com/office/drawing/2010/main">
                  <a14:imgLayer r:embed="rId5">
                    <a14:imgEffect>
                      <a14:artisticGlowEdges trans="14000" smoothness="2"/>
                    </a14:imgEffect>
                  </a14:imgLayer>
                </a14:imgProps>
              </a:ext>
            </a:extLst>
          </a:blip>
          <a:stretch>
            <a:fillRect/>
          </a:stretch>
        </p:blipFill>
        <p:spPr>
          <a:xfrm>
            <a:off x="6768499" y="2695297"/>
            <a:ext cx="4440909" cy="2692742"/>
          </a:xfrm>
        </p:spPr>
      </p:pic>
      <p:sp>
        <p:nvSpPr>
          <p:cNvPr id="5" name="Date Placeholder 4">
            <a:extLst>
              <a:ext uri="{FF2B5EF4-FFF2-40B4-BE49-F238E27FC236}">
                <a16:creationId xmlns="" xmlns:a16="http://schemas.microsoft.com/office/drawing/2014/main" id="{2A2E54E6-EC6D-5E5F-A6B5-C868FC766CC6}"/>
              </a:ext>
            </a:extLst>
          </p:cNvPr>
          <p:cNvSpPr>
            <a:spLocks noGrp="1"/>
          </p:cNvSpPr>
          <p:nvPr>
            <p:ph type="dt" sz="half" idx="10"/>
          </p:nvPr>
        </p:nvSpPr>
        <p:spPr/>
        <p:txBody>
          <a:bodyPr/>
          <a:lstStyle/>
          <a:p>
            <a:fld id="{DE61080D-E0BE-4182-A7B4-FD2C5F154844}" type="datetime1">
              <a:rPr lang="el-GR" smtClean="0"/>
              <a:t>6/7/2024</a:t>
            </a:fld>
            <a:endParaRPr lang="en-US" dirty="0"/>
          </a:p>
        </p:txBody>
      </p:sp>
      <p:sp>
        <p:nvSpPr>
          <p:cNvPr id="6" name="Footer Placeholder 5">
            <a:extLst>
              <a:ext uri="{FF2B5EF4-FFF2-40B4-BE49-F238E27FC236}">
                <a16:creationId xmlns="" xmlns:a16="http://schemas.microsoft.com/office/drawing/2014/main" id="{FA9E73E1-D6AD-38E5-44A0-41B68E6225F2}"/>
              </a:ext>
            </a:extLst>
          </p:cNvPr>
          <p:cNvSpPr>
            <a:spLocks noGrp="1"/>
          </p:cNvSpPr>
          <p:nvPr>
            <p:ph type="ftr" sz="quarter" idx="11"/>
          </p:nvPr>
        </p:nvSpPr>
        <p:spPr/>
        <p:txBody>
          <a:bodyPr/>
          <a:lstStyle/>
          <a:p>
            <a:r>
              <a:rPr lang="el-GR" dirty="0"/>
              <a:t>Μηναδάκης Εμμανουήλ</a:t>
            </a:r>
            <a:endParaRPr lang="en-US" dirty="0"/>
          </a:p>
        </p:txBody>
      </p:sp>
      <p:sp>
        <p:nvSpPr>
          <p:cNvPr id="7" name="Slide Number Placeholder 6">
            <a:extLst>
              <a:ext uri="{FF2B5EF4-FFF2-40B4-BE49-F238E27FC236}">
                <a16:creationId xmlns="" xmlns:a16="http://schemas.microsoft.com/office/drawing/2014/main" id="{85FB26E2-B4DB-2FC2-48FA-6564BC22AC70}"/>
              </a:ext>
            </a:extLst>
          </p:cNvPr>
          <p:cNvSpPr>
            <a:spLocks noGrp="1"/>
          </p:cNvSpPr>
          <p:nvPr>
            <p:ph type="sldNum" sz="quarter" idx="12"/>
          </p:nvPr>
        </p:nvSpPr>
        <p:spPr/>
        <p:txBody>
          <a:bodyPr/>
          <a:lstStyle/>
          <a:p>
            <a:fld id="{D57F1E4F-1CFF-5643-939E-217C01CDF565}" type="slidenum">
              <a:rPr lang="en-US" smtClean="0"/>
              <a:pPr/>
              <a:t>4</a:t>
            </a:fld>
            <a:endParaRPr lang="en-US" dirty="0"/>
          </a:p>
        </p:txBody>
      </p:sp>
    </p:spTree>
    <p:extLst>
      <p:ext uri="{BB962C8B-B14F-4D97-AF65-F5344CB8AC3E}">
        <p14:creationId xmlns:p14="http://schemas.microsoft.com/office/powerpoint/2010/main" val="2036284908"/>
      </p:ext>
    </p:extLst>
  </p:cSld>
  <p:clrMapOvr>
    <a:masterClrMapping/>
  </p:clrMapOvr>
  <p:transition spd="med">
    <p:pull/>
    <p:sndAc>
      <p:stSnd>
        <p:snd r:embed="rId3" name="arrow.wav"/>
      </p:stSnd>
    </p:sndAc>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B231949-486F-FA82-7F8D-A3B361477AAC}"/>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Εξόρυξη Διαδικασιών</a:t>
            </a:r>
          </a:p>
        </p:txBody>
      </p:sp>
      <p:sp>
        <p:nvSpPr>
          <p:cNvPr id="3" name="Content Placeholder 2">
            <a:extLst>
              <a:ext uri="{FF2B5EF4-FFF2-40B4-BE49-F238E27FC236}">
                <a16:creationId xmlns="" xmlns:a16="http://schemas.microsoft.com/office/drawing/2014/main" id="{75A26586-A980-6DC6-0C93-B5ACAE8DCF94}"/>
              </a:ext>
            </a:extLst>
          </p:cNvPr>
          <p:cNvSpPr>
            <a:spLocks noGrp="1"/>
          </p:cNvSpPr>
          <p:nvPr>
            <p:ph sz="half" idx="1"/>
          </p:nvPr>
        </p:nvSpPr>
        <p:spPr/>
        <p:txBody>
          <a:bodyPr/>
          <a:lstStyle/>
          <a:p>
            <a:r>
              <a:rPr lang="el-GR" dirty="0"/>
              <a:t>Συνδυάζει στοιχεία από την Εξόρυξη Δεδομένων (</a:t>
            </a:r>
            <a:r>
              <a:rPr lang="en-US" dirty="0"/>
              <a:t>data mining)</a:t>
            </a:r>
            <a:r>
              <a:rPr lang="el-GR" dirty="0"/>
              <a:t> και την Επιστήμη Διαδικασιών</a:t>
            </a:r>
            <a:r>
              <a:rPr lang="en-US" dirty="0"/>
              <a:t> (process science)</a:t>
            </a:r>
          </a:p>
          <a:p>
            <a:r>
              <a:rPr lang="el-GR" dirty="0"/>
              <a:t>Αξιοποιεί τα αρχεία καταγραφής</a:t>
            </a:r>
            <a:endParaRPr lang="en-US" dirty="0"/>
          </a:p>
          <a:p>
            <a:r>
              <a:rPr lang="el-GR" dirty="0"/>
              <a:t>Τεχνικές: Ανακάλυψη, συμμόρφωση και εμπλουτισμός διαδικασιών</a:t>
            </a:r>
            <a:endParaRPr lang="en-US" dirty="0"/>
          </a:p>
          <a:p>
            <a:r>
              <a:rPr lang="el-GR" dirty="0"/>
              <a:t>Χρησιμοποιεί μοντέλα</a:t>
            </a:r>
            <a:r>
              <a:rPr lang="en-US" dirty="0"/>
              <a:t> </a:t>
            </a:r>
            <a:r>
              <a:rPr lang="el-GR" dirty="0"/>
              <a:t>διαδικασιών (</a:t>
            </a:r>
            <a:r>
              <a:rPr lang="en-US" dirty="0"/>
              <a:t>UML, BPMN, petri-net </a:t>
            </a:r>
            <a:r>
              <a:rPr lang="el-GR" dirty="0"/>
              <a:t>κ.α.)</a:t>
            </a:r>
            <a:endParaRPr lang="en-US" dirty="0"/>
          </a:p>
        </p:txBody>
      </p:sp>
      <p:pic>
        <p:nvPicPr>
          <p:cNvPr id="9" name="Content Placeholder 8" descr="A diagram of a process&#10;&#10;Description automatically generated">
            <a:extLst>
              <a:ext uri="{FF2B5EF4-FFF2-40B4-BE49-F238E27FC236}">
                <a16:creationId xmlns="" xmlns:a16="http://schemas.microsoft.com/office/drawing/2014/main" id="{9D7634F7-F062-6470-836D-3959D5D89DCA}"/>
              </a:ext>
            </a:extLst>
          </p:cNvPr>
          <p:cNvPicPr>
            <a:picLocks noGrp="1" noChangeAspect="1"/>
          </p:cNvPicPr>
          <p:nvPr>
            <p:ph sz="half" idx="2"/>
          </p:nvPr>
        </p:nvPicPr>
        <p:blipFill>
          <a:blip r:embed="rId4"/>
          <a:stretch>
            <a:fillRect/>
          </a:stretch>
        </p:blipFill>
        <p:spPr>
          <a:xfrm>
            <a:off x="6188075" y="2325221"/>
            <a:ext cx="5194300" cy="3433107"/>
          </a:xfrm>
        </p:spPr>
      </p:pic>
      <p:sp>
        <p:nvSpPr>
          <p:cNvPr id="5" name="Date Placeholder 4">
            <a:extLst>
              <a:ext uri="{FF2B5EF4-FFF2-40B4-BE49-F238E27FC236}">
                <a16:creationId xmlns="" xmlns:a16="http://schemas.microsoft.com/office/drawing/2014/main" id="{34B5926A-FD3C-07A7-E726-E39272E38734}"/>
              </a:ext>
            </a:extLst>
          </p:cNvPr>
          <p:cNvSpPr>
            <a:spLocks noGrp="1"/>
          </p:cNvSpPr>
          <p:nvPr>
            <p:ph type="dt" sz="half" idx="10"/>
          </p:nvPr>
        </p:nvSpPr>
        <p:spPr/>
        <p:txBody>
          <a:bodyPr/>
          <a:lstStyle/>
          <a:p>
            <a:fld id="{DE61080D-E0BE-4182-A7B4-FD2C5F154844}" type="datetime1">
              <a:rPr lang="el-GR" smtClean="0"/>
              <a:t>6/7/2024</a:t>
            </a:fld>
            <a:endParaRPr lang="en-US" dirty="0"/>
          </a:p>
        </p:txBody>
      </p:sp>
      <p:sp>
        <p:nvSpPr>
          <p:cNvPr id="6" name="Footer Placeholder 5">
            <a:extLst>
              <a:ext uri="{FF2B5EF4-FFF2-40B4-BE49-F238E27FC236}">
                <a16:creationId xmlns="" xmlns:a16="http://schemas.microsoft.com/office/drawing/2014/main" id="{4EC8B2BB-DC4D-BE25-C79D-3EC204A5B897}"/>
              </a:ext>
            </a:extLst>
          </p:cNvPr>
          <p:cNvSpPr>
            <a:spLocks noGrp="1"/>
          </p:cNvSpPr>
          <p:nvPr>
            <p:ph type="ftr" sz="quarter" idx="11"/>
          </p:nvPr>
        </p:nvSpPr>
        <p:spPr/>
        <p:txBody>
          <a:bodyPr/>
          <a:lstStyle/>
          <a:p>
            <a:r>
              <a:rPr lang="el-GR" dirty="0"/>
              <a:t>Μηναδάκης Εμμανουήλ</a:t>
            </a:r>
            <a:endParaRPr lang="en-US" dirty="0"/>
          </a:p>
        </p:txBody>
      </p:sp>
      <p:sp>
        <p:nvSpPr>
          <p:cNvPr id="7" name="Slide Number Placeholder 6">
            <a:extLst>
              <a:ext uri="{FF2B5EF4-FFF2-40B4-BE49-F238E27FC236}">
                <a16:creationId xmlns="" xmlns:a16="http://schemas.microsoft.com/office/drawing/2014/main" id="{E48E35E0-796B-8B7B-6F3B-747D71593E12}"/>
              </a:ext>
            </a:extLst>
          </p:cNvPr>
          <p:cNvSpPr>
            <a:spLocks noGrp="1"/>
          </p:cNvSpPr>
          <p:nvPr>
            <p:ph type="sldNum" sz="quarter" idx="12"/>
          </p:nvPr>
        </p:nvSpPr>
        <p:spPr/>
        <p:txBody>
          <a:bodyPr/>
          <a:lstStyle/>
          <a:p>
            <a:fld id="{D57F1E4F-1CFF-5643-939E-217C01CDF565}" type="slidenum">
              <a:rPr lang="en-US" smtClean="0"/>
              <a:pPr/>
              <a:t>5</a:t>
            </a:fld>
            <a:endParaRPr lang="en-US" dirty="0"/>
          </a:p>
        </p:txBody>
      </p:sp>
      <p:sp>
        <p:nvSpPr>
          <p:cNvPr id="8" name="TextBox 7">
            <a:extLst>
              <a:ext uri="{FF2B5EF4-FFF2-40B4-BE49-F238E27FC236}">
                <a16:creationId xmlns="" xmlns:a16="http://schemas.microsoft.com/office/drawing/2014/main" id="{9B23AF1D-A774-EC58-140C-859BAB530DFE}"/>
              </a:ext>
            </a:extLst>
          </p:cNvPr>
          <p:cNvSpPr txBox="1"/>
          <p:nvPr/>
        </p:nvSpPr>
        <p:spPr>
          <a:xfrm>
            <a:off x="810000" y="5579697"/>
            <a:ext cx="6101442" cy="461665"/>
          </a:xfrm>
          <a:prstGeom prst="rect">
            <a:avLst/>
          </a:prstGeom>
          <a:noFill/>
        </p:spPr>
        <p:txBody>
          <a:bodyPr wrap="square">
            <a:spAutoFit/>
          </a:bodyPr>
          <a:lstStyle/>
          <a:p>
            <a:r>
              <a:rPr lang="en-US" sz="1200" dirty="0">
                <a:solidFill>
                  <a:schemeClr val="tx1">
                    <a:lumMod val="50000"/>
                  </a:schemeClr>
                </a:solidFill>
              </a:rPr>
              <a:t>Aalst, Wil. (2016). Process Mining: Data Science in Action. </a:t>
            </a:r>
          </a:p>
          <a:p>
            <a:r>
              <a:rPr lang="en-US" sz="1200" dirty="0">
                <a:solidFill>
                  <a:schemeClr val="tx1">
                    <a:lumMod val="50000"/>
                  </a:schemeClr>
                </a:solidFill>
              </a:rPr>
              <a:t>10.1007/978-3-662-49851-4. </a:t>
            </a:r>
          </a:p>
        </p:txBody>
      </p:sp>
    </p:spTree>
    <p:extLst>
      <p:ext uri="{BB962C8B-B14F-4D97-AF65-F5344CB8AC3E}">
        <p14:creationId xmlns:p14="http://schemas.microsoft.com/office/powerpoint/2010/main" val="3211031053"/>
      </p:ext>
    </p:extLst>
  </p:cSld>
  <p:clrMapOvr>
    <a:masterClrMapping/>
  </p:clrMapOvr>
  <p:transition spd="med">
    <p:pull/>
    <p:sndAc>
      <p:stSnd>
        <p:snd r:embed="rId3" name="arrow.wav"/>
      </p:stSnd>
    </p:sndAc>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5BDC654-1DF8-2823-7290-273DDD2B2870}"/>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Petri-net</a:t>
            </a:r>
            <a:endParaRPr lang="el-GR" dirty="0">
              <a:effectLst>
                <a:outerShdw blurRad="38100" dist="38100" dir="2700000" algn="tl">
                  <a:srgbClr val="000000">
                    <a:alpha val="43137"/>
                  </a:srgbClr>
                </a:outerShdw>
              </a:effectLst>
            </a:endParaRPr>
          </a:p>
        </p:txBody>
      </p:sp>
      <p:sp>
        <p:nvSpPr>
          <p:cNvPr id="3" name="Content Placeholder 2">
            <a:extLst>
              <a:ext uri="{FF2B5EF4-FFF2-40B4-BE49-F238E27FC236}">
                <a16:creationId xmlns="" xmlns:a16="http://schemas.microsoft.com/office/drawing/2014/main" id="{133C88E4-D5FA-F2B6-13C6-7E10E62343AB}"/>
              </a:ext>
            </a:extLst>
          </p:cNvPr>
          <p:cNvSpPr>
            <a:spLocks noGrp="1"/>
          </p:cNvSpPr>
          <p:nvPr>
            <p:ph sz="half" idx="1"/>
          </p:nvPr>
        </p:nvSpPr>
        <p:spPr/>
        <p:txBody>
          <a:bodyPr/>
          <a:lstStyle/>
          <a:p>
            <a:r>
              <a:rPr lang="el-GR" dirty="0"/>
              <a:t>Μαθηματικό μοντέλο που χρησιμοποιείται για την περιγραφή συστημάτων με πεπερασμένο πλήθος καταστάσεων</a:t>
            </a:r>
          </a:p>
          <a:p>
            <a:r>
              <a:rPr lang="el-GR" dirty="0"/>
              <a:t>Είναι ένα κατευθυνόμενο γράφημα που αποτελείται από τόπους και μεταβάσεις</a:t>
            </a:r>
            <a:r>
              <a:rPr lang="en-US" dirty="0"/>
              <a:t> (places</a:t>
            </a:r>
            <a:r>
              <a:rPr lang="el-GR" dirty="0"/>
              <a:t>/</a:t>
            </a:r>
            <a:r>
              <a:rPr lang="en-US" dirty="0"/>
              <a:t>transitions)</a:t>
            </a:r>
            <a:r>
              <a:rPr lang="el-GR" dirty="0"/>
              <a:t>, ενώ μέσα σε αυτό μετακινούνται σημεία (</a:t>
            </a:r>
            <a:r>
              <a:rPr lang="en-US" dirty="0"/>
              <a:t>tokens)</a:t>
            </a:r>
            <a:endParaRPr lang="el-GR" dirty="0"/>
          </a:p>
        </p:txBody>
      </p:sp>
      <p:pic>
        <p:nvPicPr>
          <p:cNvPr id="1026" name="Picture 2" descr="An Example of Petri Nets Graph | Download Scientific Diagram">
            <a:extLst>
              <a:ext uri="{FF2B5EF4-FFF2-40B4-BE49-F238E27FC236}">
                <a16:creationId xmlns="" xmlns:a16="http://schemas.microsoft.com/office/drawing/2014/main" id="{3334FABA-5DB0-7D2C-9B37-994260EF9678}"/>
              </a:ext>
            </a:extLst>
          </p:cNvPr>
          <p:cNvPicPr>
            <a:picLocks noGrp="1" noChangeAspect="1" noChangeArrowheads="1"/>
          </p:cNvPicPr>
          <p:nvPr>
            <p:ph sz="half" idx="2"/>
          </p:nvPr>
        </p:nvPicPr>
        <p:blipFill>
          <a:blip r:embed="rId4">
            <a:extLst>
              <a:ext uri="{BEBA8EAE-BF5A-486C-A8C5-ECC9F3942E4B}">
                <a14:imgProps xmlns:a14="http://schemas.microsoft.com/office/drawing/2010/main">
                  <a14:imgLayer r:embed="rId5">
                    <a14:imgEffect>
                      <a14:artisticGlowEdges trans="14000" smoothness="0"/>
                    </a14:imgEffect>
                  </a14:imgLayer>
                </a14:imgProps>
              </a:ext>
              <a:ext uri="{28A0092B-C50C-407E-A947-70E740481C1C}">
                <a14:useLocalDpi xmlns:a14="http://schemas.microsoft.com/office/drawing/2010/main" val="0"/>
              </a:ext>
            </a:extLst>
          </a:blip>
          <a:stretch>
            <a:fillRect/>
          </a:stretch>
        </p:blipFill>
        <p:spPr bwMode="auto">
          <a:xfrm>
            <a:off x="6831702" y="2921490"/>
            <a:ext cx="4377706" cy="2240355"/>
          </a:xfrm>
          <a:prstGeom prst="rect">
            <a:avLst/>
          </a:prstGeom>
          <a:noFill/>
          <a:extLst>
            <a:ext uri="{909E8E84-426E-40DD-AFC4-6F175D3DCCD1}">
              <a14:hiddenFill xmlns:a14="http://schemas.microsoft.com/office/drawing/2010/main">
                <a:solidFill>
                  <a:srgbClr val="FFFFFF"/>
                </a:solidFill>
              </a14:hiddenFill>
            </a:ext>
          </a:extLst>
        </p:spPr>
      </p:pic>
      <p:sp>
        <p:nvSpPr>
          <p:cNvPr id="5" name="Date Placeholder 4">
            <a:extLst>
              <a:ext uri="{FF2B5EF4-FFF2-40B4-BE49-F238E27FC236}">
                <a16:creationId xmlns="" xmlns:a16="http://schemas.microsoft.com/office/drawing/2014/main" id="{C5D1B735-7363-5046-8C2B-ADDC15BBFD69}"/>
              </a:ext>
            </a:extLst>
          </p:cNvPr>
          <p:cNvSpPr>
            <a:spLocks noGrp="1"/>
          </p:cNvSpPr>
          <p:nvPr>
            <p:ph type="dt" sz="half" idx="10"/>
          </p:nvPr>
        </p:nvSpPr>
        <p:spPr/>
        <p:txBody>
          <a:bodyPr/>
          <a:lstStyle/>
          <a:p>
            <a:fld id="{DE61080D-E0BE-4182-A7B4-FD2C5F154844}" type="datetime1">
              <a:rPr lang="el-GR" smtClean="0"/>
              <a:t>6/7/2024</a:t>
            </a:fld>
            <a:endParaRPr lang="en-US" dirty="0"/>
          </a:p>
        </p:txBody>
      </p:sp>
      <p:sp>
        <p:nvSpPr>
          <p:cNvPr id="6" name="Footer Placeholder 5">
            <a:extLst>
              <a:ext uri="{FF2B5EF4-FFF2-40B4-BE49-F238E27FC236}">
                <a16:creationId xmlns="" xmlns:a16="http://schemas.microsoft.com/office/drawing/2014/main" id="{F63E40A3-A517-8169-F959-23BC4CADDFA2}"/>
              </a:ext>
            </a:extLst>
          </p:cNvPr>
          <p:cNvSpPr>
            <a:spLocks noGrp="1"/>
          </p:cNvSpPr>
          <p:nvPr>
            <p:ph type="ftr" sz="quarter" idx="11"/>
          </p:nvPr>
        </p:nvSpPr>
        <p:spPr/>
        <p:txBody>
          <a:bodyPr/>
          <a:lstStyle/>
          <a:p>
            <a:r>
              <a:rPr lang="el-GR" dirty="0"/>
              <a:t>Μηναδάκης Εμμανουήλ</a:t>
            </a:r>
            <a:endParaRPr lang="en-US" dirty="0"/>
          </a:p>
        </p:txBody>
      </p:sp>
      <p:sp>
        <p:nvSpPr>
          <p:cNvPr id="7" name="Slide Number Placeholder 6">
            <a:extLst>
              <a:ext uri="{FF2B5EF4-FFF2-40B4-BE49-F238E27FC236}">
                <a16:creationId xmlns="" xmlns:a16="http://schemas.microsoft.com/office/drawing/2014/main" id="{620C95B4-5847-42B0-D760-8A03D89A0369}"/>
              </a:ext>
            </a:extLst>
          </p:cNvPr>
          <p:cNvSpPr>
            <a:spLocks noGrp="1"/>
          </p:cNvSpPr>
          <p:nvPr>
            <p:ph type="sldNum" sz="quarter" idx="12"/>
          </p:nvPr>
        </p:nvSpPr>
        <p:spPr/>
        <p:txBody>
          <a:bodyPr/>
          <a:lstStyle/>
          <a:p>
            <a:fld id="{D57F1E4F-1CFF-5643-939E-217C01CDF565}" type="slidenum">
              <a:rPr lang="en-US" smtClean="0"/>
              <a:pPr/>
              <a:t>6</a:t>
            </a:fld>
            <a:endParaRPr lang="en-US" dirty="0"/>
          </a:p>
        </p:txBody>
      </p:sp>
    </p:spTree>
    <p:extLst>
      <p:ext uri="{BB962C8B-B14F-4D97-AF65-F5344CB8AC3E}">
        <p14:creationId xmlns:p14="http://schemas.microsoft.com/office/powerpoint/2010/main" val="988668597"/>
      </p:ext>
    </p:extLst>
  </p:cSld>
  <p:clrMapOvr>
    <a:masterClrMapping/>
  </p:clrMapOvr>
  <p:transition spd="med">
    <p:pull/>
    <p:sndAc>
      <p:stSnd>
        <p:snd r:embed="rId3" name="arrow.wav"/>
      </p:stSnd>
    </p:sndAc>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4948DBA-E71E-0684-0600-7BD94B25F367}"/>
              </a:ext>
            </a:extLst>
          </p:cNvPr>
          <p:cNvSpPr>
            <a:spLocks noGrp="1"/>
          </p:cNvSpPr>
          <p:nvPr>
            <p:ph type="title"/>
          </p:nvPr>
        </p:nvSpPr>
        <p:spPr/>
        <p:txBody>
          <a:bodyPr/>
          <a:lstStyle/>
          <a:p>
            <a:r>
              <a:rPr lang="el-GR" dirty="0">
                <a:effectLst>
                  <a:outerShdw blurRad="38100" dist="38100" dir="2700000" algn="tl">
                    <a:srgbClr val="000000">
                      <a:alpha val="43137"/>
                    </a:srgbClr>
                  </a:outerShdw>
                </a:effectLst>
              </a:rPr>
              <a:t>Βιβλιογραφική Ανασκόπηση</a:t>
            </a:r>
          </a:p>
        </p:txBody>
      </p:sp>
      <p:sp>
        <p:nvSpPr>
          <p:cNvPr id="3" name="Content Placeholder 2">
            <a:extLst>
              <a:ext uri="{FF2B5EF4-FFF2-40B4-BE49-F238E27FC236}">
                <a16:creationId xmlns="" xmlns:a16="http://schemas.microsoft.com/office/drawing/2014/main" id="{50627216-9903-4179-CCB6-2AE182D42238}"/>
              </a:ext>
            </a:extLst>
          </p:cNvPr>
          <p:cNvSpPr>
            <a:spLocks noGrp="1"/>
          </p:cNvSpPr>
          <p:nvPr>
            <p:ph sz="half" idx="1"/>
          </p:nvPr>
        </p:nvSpPr>
        <p:spPr/>
        <p:txBody>
          <a:bodyPr>
            <a:normAutofit/>
          </a:bodyPr>
          <a:lstStyle/>
          <a:p>
            <a:pPr>
              <a:buFont typeface="+mj-lt"/>
              <a:buAutoNum type="arabicPeriod"/>
            </a:pPr>
            <a:r>
              <a:rPr lang="en-US" sz="1200" dirty="0"/>
              <a:t>M. Xavier, V. Dubinin, S. Patil and V. Vyatkin, </a:t>
            </a:r>
            <a:r>
              <a:rPr lang="en-US" sz="1200" b="1" dirty="0"/>
              <a:t>"Process mining in industrial control systems" </a:t>
            </a:r>
            <a:r>
              <a:rPr lang="en-US" sz="1200" dirty="0"/>
              <a:t>2022 IEEE 20th International Conference on Industrial Informatics (INDIN), Perth, Australia, 2022, pp. 1-6, doi: 10.1109/INDIN51773.2022.9976111.</a:t>
            </a:r>
            <a:endParaRPr lang="el-GR" sz="1200" dirty="0"/>
          </a:p>
          <a:p>
            <a:pPr>
              <a:buFont typeface="+mj-lt"/>
              <a:buAutoNum type="arabicPeriod"/>
            </a:pPr>
            <a:r>
              <a:rPr lang="en-US" sz="1200" dirty="0"/>
              <a:t>J. Abonyi and G. Dorgo, </a:t>
            </a:r>
            <a:r>
              <a:rPr lang="en-US" sz="1200" b="1" dirty="0"/>
              <a:t>"Process mining in production systems" </a:t>
            </a:r>
            <a:r>
              <a:rPr lang="en-US" sz="1200" dirty="0"/>
              <a:t>2019 IEEE 23rd International Conference on Intelligent Engineering Systems (INES), Gödöllő, Hungary, 2019, pp. 000267-000270, doi: 10.1109/INES46365.2019.9109537.</a:t>
            </a:r>
            <a:endParaRPr lang="el-GR" sz="1200" dirty="0"/>
          </a:p>
          <a:p>
            <a:pPr>
              <a:buFont typeface="+mj-lt"/>
              <a:buAutoNum type="arabicPeriod"/>
            </a:pPr>
            <a:r>
              <a:rPr lang="en-US" sz="1200" dirty="0"/>
              <a:t>D. Myers, S. Suriadi, K. Radke, E. Foo, </a:t>
            </a:r>
            <a:r>
              <a:rPr lang="en-US" sz="1200" b="1" dirty="0"/>
              <a:t>"Anomaly detection for industrial control systems using process mining", </a:t>
            </a:r>
            <a:r>
              <a:rPr lang="en-US" sz="1200" dirty="0"/>
              <a:t>Computers &amp; Security, Volume 78, 2018, Pages 103-125, doi: 10.1016/j.cose.2018.06.002.</a:t>
            </a:r>
          </a:p>
          <a:p>
            <a:pPr>
              <a:buFont typeface="+mj-lt"/>
              <a:buAutoNum type="arabicPeriod"/>
            </a:pPr>
            <a:r>
              <a:rPr lang="en-US" sz="1200" dirty="0"/>
              <a:t>Siek, Michael &amp; Mukti, Ryan. (2020), “</a:t>
            </a:r>
            <a:r>
              <a:rPr lang="en-US" sz="1200" b="1" dirty="0"/>
              <a:t>Process Mining with Applications to Automotive Industry”,</a:t>
            </a:r>
            <a:r>
              <a:rPr lang="en-US" sz="1200" dirty="0"/>
              <a:t> IOP Conference Series: Materials Science and Engineering. 924. 012033, doi: 10.1088/1757-899X/924/1/012033. </a:t>
            </a:r>
          </a:p>
        </p:txBody>
      </p:sp>
      <p:sp>
        <p:nvSpPr>
          <p:cNvPr id="7" name="Content Placeholder 6">
            <a:extLst>
              <a:ext uri="{FF2B5EF4-FFF2-40B4-BE49-F238E27FC236}">
                <a16:creationId xmlns="" xmlns:a16="http://schemas.microsoft.com/office/drawing/2014/main" id="{C4A0F902-EA06-D274-F0D1-CC76470F0BD4}"/>
              </a:ext>
            </a:extLst>
          </p:cNvPr>
          <p:cNvSpPr>
            <a:spLocks noGrp="1"/>
          </p:cNvSpPr>
          <p:nvPr>
            <p:ph sz="half" idx="2"/>
          </p:nvPr>
        </p:nvSpPr>
        <p:spPr/>
        <p:txBody>
          <a:bodyPr>
            <a:normAutofit/>
          </a:bodyPr>
          <a:lstStyle/>
          <a:p>
            <a:r>
              <a:rPr lang="el-GR" dirty="0"/>
              <a:t>Αναζήτηση της βιβλιογραφίας για τους  τρόπους με τους οποίους μπορεί να συμβάλλει η εξόρυξη διαδικασιών σε βιομηχανικά συστήματα</a:t>
            </a:r>
          </a:p>
          <a:p>
            <a:r>
              <a:rPr lang="el-GR" dirty="0"/>
              <a:t>Βελτίωση μοντέλων, ανάλυση συναγερμών, ανίχνευση ανωμαλιών </a:t>
            </a:r>
            <a:r>
              <a:rPr lang="en-US" dirty="0"/>
              <a:t>online </a:t>
            </a:r>
            <a:r>
              <a:rPr lang="el-GR" dirty="0"/>
              <a:t>εκτίμηση παραμέτρων </a:t>
            </a:r>
            <a:r>
              <a:rPr lang="en-US" dirty="0"/>
              <a:t>CPPS, </a:t>
            </a:r>
            <a:r>
              <a:rPr lang="el-GR" dirty="0"/>
              <a:t>μοντελοποίηση λογικής προγραμματισμού </a:t>
            </a:r>
            <a:r>
              <a:rPr lang="en-US" dirty="0"/>
              <a:t>PLC</a:t>
            </a:r>
            <a:r>
              <a:rPr lang="el-GR" dirty="0"/>
              <a:t> κ.α.</a:t>
            </a:r>
          </a:p>
          <a:p>
            <a:endParaRPr lang="el-GR" dirty="0"/>
          </a:p>
        </p:txBody>
      </p:sp>
      <p:sp>
        <p:nvSpPr>
          <p:cNvPr id="4" name="Date Placeholder 3">
            <a:extLst>
              <a:ext uri="{FF2B5EF4-FFF2-40B4-BE49-F238E27FC236}">
                <a16:creationId xmlns="" xmlns:a16="http://schemas.microsoft.com/office/drawing/2014/main" id="{4AB3A05F-6760-5D41-6344-4F015288A556}"/>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429BEDEF-2B7B-76E6-AC67-B291F4453C43}"/>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7F2B6F09-BF37-29E9-2AC5-7AC37284E0E1}"/>
              </a:ext>
            </a:extLst>
          </p:cNvPr>
          <p:cNvSpPr>
            <a:spLocks noGrp="1"/>
          </p:cNvSpPr>
          <p:nvPr>
            <p:ph type="sldNum" sz="quarter" idx="12"/>
          </p:nvPr>
        </p:nvSpPr>
        <p:spPr/>
        <p:txBody>
          <a:bodyPr/>
          <a:lstStyle/>
          <a:p>
            <a:fld id="{D57F1E4F-1CFF-5643-939E-217C01CDF565}" type="slidenum">
              <a:rPr lang="en-US" smtClean="0"/>
              <a:pPr/>
              <a:t>7</a:t>
            </a:fld>
            <a:endParaRPr lang="en-US" dirty="0"/>
          </a:p>
        </p:txBody>
      </p:sp>
    </p:spTree>
    <p:extLst>
      <p:ext uri="{BB962C8B-B14F-4D97-AF65-F5344CB8AC3E}">
        <p14:creationId xmlns:p14="http://schemas.microsoft.com/office/powerpoint/2010/main" val="3055264339"/>
      </p:ext>
    </p:extLst>
  </p:cSld>
  <p:clrMapOvr>
    <a:masterClrMapping/>
  </p:clrMapOvr>
  <p:transition spd="med">
    <p:pull/>
    <p:sndAc>
      <p:stSnd>
        <p:snd r:embed="rId3" name="arrow.wav"/>
      </p:stSnd>
    </p:sndAc>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A9C05234-E66A-B481-6412-E72FE1504353}"/>
              </a:ext>
            </a:extLst>
          </p:cNvPr>
          <p:cNvSpPr>
            <a:spLocks noGrp="1"/>
          </p:cNvSpPr>
          <p:nvPr>
            <p:ph type="title"/>
          </p:nvPr>
        </p:nvSpPr>
        <p:spPr/>
        <p:txBody>
          <a:bodyPr/>
          <a:lstStyle/>
          <a:p>
            <a:r>
              <a:rPr lang="en-US" dirty="0">
                <a:effectLst>
                  <a:outerShdw blurRad="38100" dist="38100" dir="2700000" algn="tl">
                    <a:srgbClr val="000000">
                      <a:alpha val="43137"/>
                    </a:srgbClr>
                  </a:outerShdw>
                </a:effectLst>
              </a:rPr>
              <a:t>Liqueur Plant</a:t>
            </a:r>
            <a:r>
              <a:rPr lang="el-GR" dirty="0">
                <a:effectLst>
                  <a:outerShdw blurRad="38100" dist="38100" dir="2700000" algn="tl">
                    <a:srgbClr val="000000">
                      <a:alpha val="43137"/>
                    </a:srgbClr>
                  </a:outerShdw>
                </a:effectLst>
              </a:rPr>
              <a:t> (</a:t>
            </a:r>
            <a:r>
              <a:rPr lang="en-US" dirty="0">
                <a:effectLst>
                  <a:outerShdw blurRad="38100" dist="38100" dir="2700000" algn="tl">
                    <a:srgbClr val="000000">
                      <a:alpha val="43137"/>
                    </a:srgbClr>
                  </a:outerShdw>
                </a:effectLst>
              </a:rPr>
              <a:t>LPS</a:t>
            </a:r>
            <a:r>
              <a:rPr lang="el-GR" dirty="0">
                <a:effectLst>
                  <a:outerShdw blurRad="38100" dist="38100" dir="2700000" algn="tl">
                    <a:srgbClr val="000000">
                      <a:alpha val="43137"/>
                    </a:srgbClr>
                  </a:outerShdw>
                </a:effectLst>
              </a:rPr>
              <a:t>)</a:t>
            </a:r>
          </a:p>
        </p:txBody>
      </p:sp>
      <p:sp>
        <p:nvSpPr>
          <p:cNvPr id="7" name="Content Placeholder 6">
            <a:extLst>
              <a:ext uri="{FF2B5EF4-FFF2-40B4-BE49-F238E27FC236}">
                <a16:creationId xmlns="" xmlns:a16="http://schemas.microsoft.com/office/drawing/2014/main" id="{15595A0C-597B-E880-379B-38B39E776060}"/>
              </a:ext>
            </a:extLst>
          </p:cNvPr>
          <p:cNvSpPr>
            <a:spLocks noGrp="1"/>
          </p:cNvSpPr>
          <p:nvPr>
            <p:ph sz="half" idx="1"/>
          </p:nvPr>
        </p:nvSpPr>
        <p:spPr>
          <a:xfrm>
            <a:off x="910126" y="1847381"/>
            <a:ext cx="5185873" cy="3638763"/>
          </a:xfrm>
        </p:spPr>
        <p:txBody>
          <a:bodyPr/>
          <a:lstStyle/>
          <a:p>
            <a:r>
              <a:rPr lang="el-GR" dirty="0"/>
              <a:t>Ενσωματώνει κυβερνοφυσικά στοιχεία για την εκτέλεση των διαδικασιών παραγωγής</a:t>
            </a:r>
          </a:p>
          <a:p>
            <a:r>
              <a:rPr lang="el-GR" dirty="0"/>
              <a:t>Διαδικασίες παραγωγής τύπου Α - Β</a:t>
            </a:r>
          </a:p>
          <a:p>
            <a:r>
              <a:rPr lang="el-GR" dirty="0"/>
              <a:t>Λειτουργούν παράλληλα και ανεξάρτητα</a:t>
            </a:r>
          </a:p>
          <a:p>
            <a:r>
              <a:rPr lang="el-GR" dirty="0"/>
              <a:t>Περιορισμοί μεταφοράς και ανάδευσης</a:t>
            </a:r>
          </a:p>
        </p:txBody>
      </p:sp>
      <p:pic>
        <p:nvPicPr>
          <p:cNvPr id="10" name="Content Placeholder 9" descr="A diagram of a smart pipe system&#10;&#10;Description automatically generated">
            <a:extLst>
              <a:ext uri="{FF2B5EF4-FFF2-40B4-BE49-F238E27FC236}">
                <a16:creationId xmlns="" xmlns:a16="http://schemas.microsoft.com/office/drawing/2014/main" id="{3FB55A6F-8C88-28A3-4D17-5177AB60CABD}"/>
              </a:ext>
            </a:extLst>
          </p:cNvPr>
          <p:cNvPicPr>
            <a:picLocks noGrp="1" noChangeAspect="1"/>
          </p:cNvPicPr>
          <p:nvPr>
            <p:ph sz="half" idx="2"/>
          </p:nvPr>
        </p:nvPicPr>
        <p:blipFill>
          <a:blip r:embed="rId4"/>
          <a:stretch>
            <a:fillRect/>
          </a:stretch>
        </p:blipFill>
        <p:spPr>
          <a:xfrm>
            <a:off x="7079244" y="2350091"/>
            <a:ext cx="4033180" cy="3380858"/>
          </a:xfrm>
        </p:spPr>
      </p:pic>
      <p:sp>
        <p:nvSpPr>
          <p:cNvPr id="4" name="Date Placeholder 3">
            <a:extLst>
              <a:ext uri="{FF2B5EF4-FFF2-40B4-BE49-F238E27FC236}">
                <a16:creationId xmlns="" xmlns:a16="http://schemas.microsoft.com/office/drawing/2014/main" id="{A8751CB3-BA10-B31C-0DB1-32D4AD748EC2}"/>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3EABECF5-F0B9-F600-4B75-F2E775358667}"/>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0F23AA01-7A30-A9F6-959C-109FA45984B8}"/>
              </a:ext>
            </a:extLst>
          </p:cNvPr>
          <p:cNvSpPr>
            <a:spLocks noGrp="1"/>
          </p:cNvSpPr>
          <p:nvPr>
            <p:ph type="sldNum" sz="quarter" idx="12"/>
          </p:nvPr>
        </p:nvSpPr>
        <p:spPr/>
        <p:txBody>
          <a:bodyPr/>
          <a:lstStyle/>
          <a:p>
            <a:fld id="{D57F1E4F-1CFF-5643-939E-217C01CDF565}" type="slidenum">
              <a:rPr lang="en-US" smtClean="0"/>
              <a:pPr/>
              <a:t>8</a:t>
            </a:fld>
            <a:endParaRPr lang="en-US" dirty="0"/>
          </a:p>
        </p:txBody>
      </p:sp>
      <p:sp>
        <p:nvSpPr>
          <p:cNvPr id="9" name="TextBox 8">
            <a:extLst>
              <a:ext uri="{FF2B5EF4-FFF2-40B4-BE49-F238E27FC236}">
                <a16:creationId xmlns="" xmlns:a16="http://schemas.microsoft.com/office/drawing/2014/main" id="{5E112C68-6492-84C6-263C-6F11BE05EBB0}"/>
              </a:ext>
            </a:extLst>
          </p:cNvPr>
          <p:cNvSpPr txBox="1"/>
          <p:nvPr/>
        </p:nvSpPr>
        <p:spPr>
          <a:xfrm>
            <a:off x="818712" y="5023595"/>
            <a:ext cx="7043057" cy="1015663"/>
          </a:xfrm>
          <a:prstGeom prst="rect">
            <a:avLst/>
          </a:prstGeom>
          <a:noFill/>
        </p:spPr>
        <p:txBody>
          <a:bodyPr wrap="square">
            <a:spAutoFit/>
          </a:bodyPr>
          <a:lstStyle/>
          <a:p>
            <a:r>
              <a:rPr lang="en-US" sz="1200" dirty="0">
                <a:solidFill>
                  <a:schemeClr val="tx1">
                    <a:lumMod val="50000"/>
                  </a:schemeClr>
                </a:solidFill>
              </a:rPr>
              <a:t>Thramboulidis, K., &amp; Christoulakis, F. (2016). UML4IoT—A UML-based approach </a:t>
            </a:r>
          </a:p>
          <a:p>
            <a:r>
              <a:rPr lang="en-US" sz="1200" dirty="0">
                <a:solidFill>
                  <a:schemeClr val="tx1">
                    <a:lumMod val="50000"/>
                  </a:schemeClr>
                </a:solidFill>
              </a:rPr>
              <a:t>to exploit IoT in cyber-physical manufacturing systems. </a:t>
            </a:r>
          </a:p>
          <a:p>
            <a:r>
              <a:rPr lang="en-US" sz="1200" dirty="0">
                <a:solidFill>
                  <a:schemeClr val="tx1">
                    <a:lumMod val="50000"/>
                  </a:schemeClr>
                </a:solidFill>
              </a:rPr>
              <a:t>Computers in Industry, 82, 259–272. </a:t>
            </a:r>
          </a:p>
          <a:p>
            <a:r>
              <a:rPr lang="en-US" sz="1200" dirty="0">
                <a:solidFill>
                  <a:schemeClr val="tx1">
                    <a:lumMod val="50000"/>
                  </a:schemeClr>
                </a:solidFill>
              </a:rPr>
              <a:t>Thramboulidis, Kleanthis. “A Framework for the Implementation of</a:t>
            </a:r>
          </a:p>
          <a:p>
            <a:r>
              <a:rPr lang="en-US" sz="1200" dirty="0">
                <a:solidFill>
                  <a:schemeClr val="tx1">
                    <a:lumMod val="50000"/>
                  </a:schemeClr>
                </a:solidFill>
              </a:rPr>
              <a:t>Industrial Automation Systems Based on PLCs.” ArXiv abs/1402.3920 (2014): n. pag.</a:t>
            </a:r>
            <a:endParaRPr lang="el-GR" sz="1200" dirty="0">
              <a:solidFill>
                <a:schemeClr val="tx1">
                  <a:lumMod val="50000"/>
                </a:schemeClr>
              </a:solidFill>
            </a:endParaRPr>
          </a:p>
        </p:txBody>
      </p:sp>
    </p:spTree>
    <p:extLst>
      <p:ext uri="{BB962C8B-B14F-4D97-AF65-F5344CB8AC3E}">
        <p14:creationId xmlns:p14="http://schemas.microsoft.com/office/powerpoint/2010/main" val="4126057603"/>
      </p:ext>
    </p:extLst>
  </p:cSld>
  <p:clrMapOvr>
    <a:masterClrMapping/>
  </p:clrMapOvr>
  <p:transition spd="med">
    <p:pull/>
    <p:sndAc>
      <p:stSnd>
        <p:snd r:embed="rId3" name="arrow.wav"/>
      </p:stSnd>
    </p:sndAc>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30479A8-376C-ECFF-03D9-697D42DFA3B8}"/>
              </a:ext>
            </a:extLst>
          </p:cNvPr>
          <p:cNvSpPr>
            <a:spLocks noGrp="1"/>
          </p:cNvSpPr>
          <p:nvPr>
            <p:ph type="title"/>
          </p:nvPr>
        </p:nvSpPr>
        <p:spPr/>
        <p:txBody>
          <a:bodyPr/>
          <a:lstStyle/>
          <a:p>
            <a:r>
              <a:rPr lang="el-GR" dirty="0"/>
              <a:t>Προσομοίωση λειτουργίας και αρχεία καταγραφής </a:t>
            </a:r>
            <a:r>
              <a:rPr lang="en-US" dirty="0"/>
              <a:t>LPS</a:t>
            </a:r>
            <a:endParaRPr lang="el-GR" dirty="0"/>
          </a:p>
        </p:txBody>
      </p:sp>
      <p:pic>
        <p:nvPicPr>
          <p:cNvPr id="33" name="Picture Placeholder 32" descr="A screenshot of a computer&#10;&#10;Description automatically generated">
            <a:extLst>
              <a:ext uri="{FF2B5EF4-FFF2-40B4-BE49-F238E27FC236}">
                <a16:creationId xmlns="" xmlns:a16="http://schemas.microsoft.com/office/drawing/2014/main" id="{6D21E878-2544-37D6-5D52-6ACADC832647}"/>
              </a:ext>
            </a:extLst>
          </p:cNvPr>
          <p:cNvPicPr>
            <a:picLocks noGrp="1" noChangeAspect="1"/>
          </p:cNvPicPr>
          <p:nvPr>
            <p:ph type="pic" sz="quarter" idx="13"/>
          </p:nvPr>
        </p:nvPicPr>
        <p:blipFill rotWithShape="1">
          <a:blip r:embed="rId4"/>
          <a:srcRect t="7549" b="7549"/>
          <a:stretch/>
        </p:blipFill>
        <p:spPr/>
      </p:pic>
      <p:sp>
        <p:nvSpPr>
          <p:cNvPr id="7" name="Text Placeholder 6">
            <a:extLst>
              <a:ext uri="{FF2B5EF4-FFF2-40B4-BE49-F238E27FC236}">
                <a16:creationId xmlns="" xmlns:a16="http://schemas.microsoft.com/office/drawing/2014/main" id="{8531C27A-8AA5-CC48-0C02-C109C573DA16}"/>
              </a:ext>
            </a:extLst>
          </p:cNvPr>
          <p:cNvSpPr>
            <a:spLocks noGrp="1"/>
          </p:cNvSpPr>
          <p:nvPr>
            <p:ph type="body" sz="half" idx="2"/>
          </p:nvPr>
        </p:nvSpPr>
        <p:spPr/>
        <p:txBody>
          <a:bodyPr>
            <a:normAutofit/>
          </a:bodyPr>
          <a:lstStyle/>
          <a:p>
            <a:r>
              <a:rPr lang="el-GR" dirty="0"/>
              <a:t>Το αρχείο καταγραφής που συλλέχθηκε από τον προσομοιωτή</a:t>
            </a:r>
            <a:r>
              <a:rPr lang="en-US" dirty="0"/>
              <a:t> LiqueurPlant2024</a:t>
            </a:r>
            <a:r>
              <a:rPr lang="el-GR" dirty="0"/>
              <a:t>. Ο προσομοιωτής εκτελέστηκε 15 φορές (</a:t>
            </a:r>
            <a:r>
              <a:rPr lang="en-US" dirty="0"/>
              <a:t>cases)</a:t>
            </a:r>
            <a:r>
              <a:rPr lang="el-GR" dirty="0"/>
              <a:t> χρησιμοποιώντας διαφορετικές παραμέτρους, με σκοπό να καταγραφεί όσο το δυνατόν μεγαλύτερη ποικιλομορφία της συμπεριφοράς του συστήματος.</a:t>
            </a:r>
            <a:endParaRPr lang="en-US" dirty="0"/>
          </a:p>
          <a:p>
            <a:endParaRPr lang="en-US" dirty="0"/>
          </a:p>
          <a:p>
            <a:endParaRPr lang="en-US" dirty="0"/>
          </a:p>
          <a:p>
            <a:endParaRPr lang="en-US" dirty="0"/>
          </a:p>
          <a:p>
            <a:endParaRPr lang="en-US" dirty="0"/>
          </a:p>
          <a:p>
            <a:endParaRPr lang="en-US" dirty="0"/>
          </a:p>
          <a:p>
            <a:endParaRPr lang="en-US" dirty="0"/>
          </a:p>
          <a:p>
            <a:endParaRPr lang="en-US" dirty="0"/>
          </a:p>
          <a:p>
            <a:r>
              <a:rPr lang="en-US" dirty="0">
                <a:hlinkClick r:id="rId5"/>
              </a:rPr>
              <a:t>https://github.com/ThramboulidisKleanthis/LiqueurPlant2024</a:t>
            </a:r>
            <a:endParaRPr lang="en-US" dirty="0"/>
          </a:p>
        </p:txBody>
      </p:sp>
      <p:sp>
        <p:nvSpPr>
          <p:cNvPr id="4" name="Date Placeholder 3">
            <a:extLst>
              <a:ext uri="{FF2B5EF4-FFF2-40B4-BE49-F238E27FC236}">
                <a16:creationId xmlns="" xmlns:a16="http://schemas.microsoft.com/office/drawing/2014/main" id="{1F229CF8-29D6-35AF-1C49-AF8DB41B18FA}"/>
              </a:ext>
            </a:extLst>
          </p:cNvPr>
          <p:cNvSpPr>
            <a:spLocks noGrp="1"/>
          </p:cNvSpPr>
          <p:nvPr>
            <p:ph type="dt" sz="half" idx="10"/>
          </p:nvPr>
        </p:nvSpPr>
        <p:spPr/>
        <p:txBody>
          <a:bodyPr/>
          <a:lstStyle/>
          <a:p>
            <a:fld id="{72C6A71C-FC48-4B35-8448-291330037ABC}" type="datetime1">
              <a:rPr lang="el-GR" smtClean="0"/>
              <a:t>6/7/2024</a:t>
            </a:fld>
            <a:endParaRPr lang="en-US" dirty="0"/>
          </a:p>
        </p:txBody>
      </p:sp>
      <p:sp>
        <p:nvSpPr>
          <p:cNvPr id="5" name="Footer Placeholder 4">
            <a:extLst>
              <a:ext uri="{FF2B5EF4-FFF2-40B4-BE49-F238E27FC236}">
                <a16:creationId xmlns="" xmlns:a16="http://schemas.microsoft.com/office/drawing/2014/main" id="{C19F4843-BF2A-C4CC-B890-8522D5068EDE}"/>
              </a:ext>
            </a:extLst>
          </p:cNvPr>
          <p:cNvSpPr>
            <a:spLocks noGrp="1"/>
          </p:cNvSpPr>
          <p:nvPr>
            <p:ph type="ftr" sz="quarter" idx="11"/>
          </p:nvPr>
        </p:nvSpPr>
        <p:spPr/>
        <p:txBody>
          <a:bodyPr/>
          <a:lstStyle/>
          <a:p>
            <a:r>
              <a:rPr lang="el-GR" dirty="0"/>
              <a:t>Μηναδάκης Εμμανουήλ</a:t>
            </a:r>
            <a:endParaRPr lang="en-US" dirty="0"/>
          </a:p>
        </p:txBody>
      </p:sp>
      <p:sp>
        <p:nvSpPr>
          <p:cNvPr id="6" name="Slide Number Placeholder 5">
            <a:extLst>
              <a:ext uri="{FF2B5EF4-FFF2-40B4-BE49-F238E27FC236}">
                <a16:creationId xmlns="" xmlns:a16="http://schemas.microsoft.com/office/drawing/2014/main" id="{DD931048-8F23-5A52-AF6D-064CFF75EAF9}"/>
              </a:ext>
            </a:extLst>
          </p:cNvPr>
          <p:cNvSpPr>
            <a:spLocks noGrp="1"/>
          </p:cNvSpPr>
          <p:nvPr>
            <p:ph type="sldNum" sz="quarter" idx="12"/>
          </p:nvPr>
        </p:nvSpPr>
        <p:spPr/>
        <p:txBody>
          <a:bodyPr/>
          <a:lstStyle/>
          <a:p>
            <a:fld id="{D57F1E4F-1CFF-5643-939E-217C01CDF565}" type="slidenum">
              <a:rPr lang="en-US" smtClean="0"/>
              <a:pPr/>
              <a:t>9</a:t>
            </a:fld>
            <a:endParaRPr lang="en-US" dirty="0"/>
          </a:p>
        </p:txBody>
      </p:sp>
    </p:spTree>
    <p:extLst>
      <p:ext uri="{BB962C8B-B14F-4D97-AF65-F5344CB8AC3E}">
        <p14:creationId xmlns:p14="http://schemas.microsoft.com/office/powerpoint/2010/main" val="1461112451"/>
      </p:ext>
    </p:extLst>
  </p:cSld>
  <p:clrMapOvr>
    <a:masterClrMapping/>
  </p:clrMapOvr>
  <p:transition spd="med">
    <p:pull/>
    <p:sndAc>
      <p:stSnd>
        <p:snd r:embed="rId3" name="arrow.wav"/>
      </p:stSnd>
    </p:sndAc>
  </p:transition>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Quotable">
  <a:themeElements>
    <a:clrScheme name="Quotable">
      <a:dk1>
        <a:sysClr val="windowText" lastClr="000000"/>
      </a:dk1>
      <a:lt1>
        <a:sysClr val="window" lastClr="FFFFFF"/>
      </a:lt1>
      <a:dk2>
        <a:srgbClr val="212121"/>
      </a:dk2>
      <a:lt2>
        <a:srgbClr val="636363"/>
      </a:lt2>
      <a:accent1>
        <a:srgbClr val="00C6BB"/>
      </a:accent1>
      <a:accent2>
        <a:srgbClr val="6FEBA0"/>
      </a:accent2>
      <a:accent3>
        <a:srgbClr val="B6DF5E"/>
      </a:accent3>
      <a:accent4>
        <a:srgbClr val="EFB251"/>
      </a:accent4>
      <a:accent5>
        <a:srgbClr val="EF755F"/>
      </a:accent5>
      <a:accent6>
        <a:srgbClr val="ED515C"/>
      </a:accent6>
      <a:hlink>
        <a:srgbClr val="8F8F8F"/>
      </a:hlink>
      <a:folHlink>
        <a:srgbClr val="A5A5A5"/>
      </a:folHlink>
    </a:clrScheme>
    <a:fontScheme name="Quotable">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Quotable">
      <a:fillStyleLst>
        <a:solidFill>
          <a:schemeClr val="phClr"/>
        </a:solidFill>
        <a:gradFill rotWithShape="1">
          <a:gsLst>
            <a:gs pos="0">
              <a:schemeClr val="phClr">
                <a:tint val="80000"/>
                <a:lumMod val="105000"/>
              </a:schemeClr>
            </a:gs>
            <a:gs pos="100000">
              <a:schemeClr val="phClr">
                <a:tint val="90000"/>
              </a:schemeClr>
            </a:gs>
          </a:gsLst>
          <a:lin ang="5400000" scaled="0"/>
        </a:gradFill>
        <a:blipFill rotWithShape="1">
          <a:blip xmlns:r="http://schemas.openxmlformats.org/officeDocument/2006/relationships" r:embed="rId1">
            <a:duotone>
              <a:schemeClr val="phClr">
                <a:tint val="98000"/>
                <a:lumMod val="102000"/>
              </a:schemeClr>
              <a:schemeClr val="phClr">
                <a:shade val="98000"/>
                <a:lumMod val="98000"/>
              </a:schemeClr>
            </a:duotone>
          </a:blip>
          <a:tile tx="0" ty="0" sx="100000" sy="100000" flip="none" algn="tl"/>
        </a:blipFill>
      </a:fillStyleLst>
      <a:lnStyleLst>
        <a:ln w="9525" cap="rnd" cmpd="sng" algn="ctr">
          <a:solidFill>
            <a:schemeClr val="ph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effectStyle>
        <a:effectStyle>
          <a:effectLst>
            <a:innerShdw blurRad="63500" dist="25400" dir="13500000">
              <a:srgbClr val="000000">
                <a:alpha val="75000"/>
              </a:srgbClr>
            </a:innerShdw>
          </a:effectLst>
        </a:effectStyle>
      </a:effectStyleLst>
      <a:bgFillStyleLst>
        <a:solidFill>
          <a:schemeClr val="phClr"/>
        </a:solidFill>
        <a:gradFill rotWithShape="1">
          <a:gsLst>
            <a:gs pos="0">
              <a:schemeClr val="phClr">
                <a:tint val="100000"/>
              </a:schemeClr>
            </a:gs>
            <a:gs pos="100000">
              <a:schemeClr val="phClr">
                <a:tint val="84000"/>
                <a:shade val="84000"/>
                <a:lumMod val="90000"/>
              </a:schemeClr>
            </a:gs>
          </a:gsLst>
          <a:lin ang="5400000" scaled="0"/>
        </a:gradFill>
        <a:gradFill rotWithShape="1">
          <a:gsLst>
            <a:gs pos="0">
              <a:schemeClr val="phClr">
                <a:tint val="84000"/>
                <a:shade val="90000"/>
                <a:satMod val="120000"/>
                <a:lumMod val="90000"/>
              </a:schemeClr>
            </a:gs>
            <a:gs pos="100000">
              <a:schemeClr val="phClr"/>
            </a:gs>
          </a:gsLst>
          <a:lin ang="5400000" scaled="0"/>
        </a:gradFill>
      </a:bgFillStyleLst>
    </a:fmtScheme>
  </a:themeElements>
  <a:objectDefaults/>
  <a:extraClrSchemeLst/>
  <a:extLst>
    <a:ext uri="{05A4C25C-085E-4340-85A3-A5531E510DB2}">
      <thm15:themeFamily xmlns:thm15="http://schemas.microsoft.com/office/thememl/2012/main" name="Quotable" id="{39EC5628-30ED-4578-ACD8-9820EDB8E15A}" vid="{6F3559E9-1A4C-49D8-94D4-F41003531C4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TM03457503[[fn=Quotable]]</Template>
  <TotalTime>1072</TotalTime>
  <Words>4423</Words>
  <Application>Microsoft Office PowerPoint</Application>
  <PresentationFormat>Widescreen</PresentationFormat>
  <Paragraphs>457</Paragraphs>
  <Slides>28</Slides>
  <Notes>28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Aptos</vt:lpstr>
      <vt:lpstr>Century Gothic</vt:lpstr>
      <vt:lpstr>Wingdings 2</vt:lpstr>
      <vt:lpstr>Quotable</vt:lpstr>
      <vt:lpstr>Εξόρυξη Διαδικασιών σε Κυβερνοφυσικά Συστήματα:  Liqueur Plant Case Study</vt:lpstr>
      <vt:lpstr>Αντικείμενο και Στόχος Δ.Ε.</vt:lpstr>
      <vt:lpstr>Δομή Παρουσίασης</vt:lpstr>
      <vt:lpstr>Κυβερνοφυσικό Σύστημα</vt:lpstr>
      <vt:lpstr>Εξόρυξη Διαδικασιών</vt:lpstr>
      <vt:lpstr>Petri-net</vt:lpstr>
      <vt:lpstr>Βιβλιογραφική Ανασκόπηση</vt:lpstr>
      <vt:lpstr>Liqueur Plant (LPS)</vt:lpstr>
      <vt:lpstr>Προσομοίωση λειτουργίας και αρχεία καταγραφής LPS</vt:lpstr>
      <vt:lpstr>Εργαλεία που χρησιμοποιήθηκαν</vt:lpstr>
      <vt:lpstr>Ανακάλυψη Διαδικασίας</vt:lpstr>
      <vt:lpstr>Αλγόριθμος ανακάλυψης: Alpha Miner</vt:lpstr>
      <vt:lpstr>Αλγόριθμος ανακάλυψης: Inductive Miner</vt:lpstr>
      <vt:lpstr>Αλγόριθμος ανακάλυψης: Heuristics Miner</vt:lpstr>
      <vt:lpstr>Έλεγχος Συμμόρφωσης</vt:lpstr>
      <vt:lpstr>Διαγνωστικά Token-based replay (Τύπος Α)</vt:lpstr>
      <vt:lpstr>Διαγνωστικά Alignments (Τύπος Α)</vt:lpstr>
      <vt:lpstr>Είδη Σφαλμάτων</vt:lpstr>
      <vt:lpstr>Fitness αρχείων σφαλμάτων (Token-based replay)</vt:lpstr>
      <vt:lpstr>Fitness αρχείων σφαλμάτων (Alignments)</vt:lpstr>
      <vt:lpstr>Χάρτης Διαδικασίας (process map)</vt:lpstr>
      <vt:lpstr>Σημεία Συμφόρησης (bottlenecks)</vt:lpstr>
      <vt:lpstr>Χάρτης Διαδικασίας Α (process map Α)</vt:lpstr>
      <vt:lpstr>Περιορισμός Ανάδευσης</vt:lpstr>
      <vt:lpstr>Περιορισμός Μεταφοράς</vt:lpstr>
      <vt:lpstr>Ευρήματα και Βελτιστοποίηση</vt:lpstr>
      <vt:lpstr>Συμπεράσματα</vt:lpstr>
      <vt:lpstr>Μελλοντικές Κατευθύνσεις</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Εξόρυξη Διαδικασιών σε Κυβερνοφυσικά Συστήματα: Liqueur Plant Case Study</dc:title>
  <dc:creator>Manos Minadakis</dc:creator>
  <cp:lastModifiedBy>Windows User</cp:lastModifiedBy>
  <cp:revision>658</cp:revision>
  <dcterms:created xsi:type="dcterms:W3CDTF">2024-05-20T15:06:58Z</dcterms:created>
  <dcterms:modified xsi:type="dcterms:W3CDTF">2024-07-05T21:29:59Z</dcterms:modified>
</cp:coreProperties>
</file>

<file path=docProps/thumbnail.jpeg>
</file>